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8" r:id="rId3"/>
    <p:sldId id="259" r:id="rId4"/>
    <p:sldId id="257" r:id="rId5"/>
    <p:sldId id="262" r:id="rId6"/>
    <p:sldId id="263" r:id="rId7"/>
    <p:sldId id="265" r:id="rId8"/>
    <p:sldId id="264" r:id="rId9"/>
    <p:sldId id="266" r:id="rId10"/>
    <p:sldId id="267" r:id="rId11"/>
    <p:sldId id="268" r:id="rId12"/>
    <p:sldId id="260" r:id="rId13"/>
    <p:sldId id="270" r:id="rId14"/>
    <p:sldId id="269"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8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631"/>
  </p:normalViewPr>
  <p:slideViewPr>
    <p:cSldViewPr snapToGrid="0">
      <p:cViewPr varScale="1">
        <p:scale>
          <a:sx n="116" d="100"/>
          <a:sy n="116" d="100"/>
        </p:scale>
        <p:origin x="8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E0D4E-C429-AB4E-801A-F39663A781FC}" type="datetimeFigureOut">
              <a:rPr lang="en-US" smtClean="0"/>
              <a:t>11/19/17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A5AA1C-4E38-564F-9D1B-D4289C066C02}" type="slidenum">
              <a:rPr lang="en-US" smtClean="0"/>
              <a:t>‹#›</a:t>
            </a:fld>
            <a:endParaRPr lang="en-US"/>
          </a:p>
        </p:txBody>
      </p:sp>
    </p:spTree>
    <p:extLst>
      <p:ext uri="{BB962C8B-B14F-4D97-AF65-F5344CB8AC3E}">
        <p14:creationId xmlns:p14="http://schemas.microsoft.com/office/powerpoint/2010/main" val="168497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Screen Shot 2015-07-07 at 15.25.22.png">
            <a:extLst>
              <a:ext uri="{FF2B5EF4-FFF2-40B4-BE49-F238E27FC236}">
                <a16:creationId xmlns="" xmlns:a16="http://schemas.microsoft.com/office/drawing/2014/main" id="{F643AA2D-C464-4FF6-AB2F-A60A20FE601F}"/>
              </a:ext>
            </a:extLst>
          </p:cNvPr>
          <p:cNvPicPr>
            <a:picLocks noChangeAspect="1"/>
          </p:cNvPicPr>
          <p:nvPr/>
        </p:nvPicPr>
        <p:blipFill rotWithShape="1">
          <a:blip r:embed="rId2"/>
          <a:srcRect t="8135" r="1517" b="1865"/>
          <a:stretch/>
        </p:blipFill>
        <p:spPr>
          <a:xfrm>
            <a:off x="4818888" y="10"/>
            <a:ext cx="7373112" cy="6857989"/>
          </a:xfrm>
          <a:prstGeom prst="rect">
            <a:avLst/>
          </a:prstGeom>
        </p:spPr>
      </p:pic>
      <p:sp>
        <p:nvSpPr>
          <p:cNvPr id="9" name="Freeform 8">
            <a:extLst>
              <a:ext uri="{FF2B5EF4-FFF2-40B4-BE49-F238E27FC236}">
                <a16:creationId xmlns="" xmlns:a16="http://schemas.microsoft.com/office/drawing/2014/main" id="{9225B0D8-E56E-4ACC-A464-81F4062765C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1">
            <a:extLst>
              <a:ext uri="{FF2B5EF4-FFF2-40B4-BE49-F238E27FC236}">
                <a16:creationId xmlns="" xmlns:a16="http://schemas.microsoft.com/office/drawing/2014/main" id="{8F5D1B28-3976-4367-807C-CAD629CDD83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04672" y="2600324"/>
            <a:ext cx="5058370" cy="3320973"/>
          </a:xfrm>
        </p:spPr>
        <p:txBody>
          <a:bodyPr anchor="t">
            <a:normAutofit fontScale="90000"/>
          </a:bodyPr>
          <a:lstStyle/>
          <a:p>
            <a:r>
              <a:rPr lang="en-US" sz="5400">
                <a:latin typeface="Bookman Old Style"/>
              </a:rPr>
              <a:t>STEM Standards and Practice Framework</a:t>
            </a:r>
            <a:r>
              <a:rPr lang="en-US">
                <a:latin typeface="+mj-ea"/>
                <a:cs typeface="+mj-ea"/>
              </a:rPr>
              <a:t/>
            </a:r>
            <a:br>
              <a:rPr lang="en-US">
                <a:latin typeface="+mj-ea"/>
                <a:cs typeface="+mj-ea"/>
              </a:rPr>
            </a:br>
            <a:r>
              <a:rPr lang="en-US" sz="5400">
                <a:latin typeface="Bookman Old Style"/>
              </a:rPr>
              <a:t> K-5 </a:t>
            </a:r>
            <a:endParaRPr lang="en-US">
              <a:latin typeface="Bookman Old Style"/>
            </a:endParaRPr>
          </a:p>
        </p:txBody>
      </p:sp>
      <p:sp>
        <p:nvSpPr>
          <p:cNvPr id="3" name="Subtitle 2"/>
          <p:cNvSpPr>
            <a:spLocks noGrp="1"/>
          </p:cNvSpPr>
          <p:nvPr>
            <p:ph type="subTitle" idx="1"/>
          </p:nvPr>
        </p:nvSpPr>
        <p:spPr>
          <a:xfrm>
            <a:off x="285750" y="1266825"/>
            <a:ext cx="6202361" cy="1155700"/>
          </a:xfrm>
        </p:spPr>
        <p:txBody>
          <a:bodyPr vert="horz" lIns="91440" tIns="45720" rIns="91440" bIns="45720" rtlCol="0" anchor="b">
            <a:noAutofit/>
          </a:bodyPr>
          <a:lstStyle/>
          <a:p>
            <a:endParaRPr lang="en-US" sz="2000"/>
          </a:p>
          <a:p>
            <a:endParaRPr lang="en-US" sz="2000"/>
          </a:p>
          <a:p>
            <a:r>
              <a:rPr lang="en-US" sz="4000" b="1">
                <a:latin typeface="Times New Roman"/>
                <a:cs typeface="Times New Roman"/>
              </a:rPr>
              <a:t>Findley Oaks Elementary</a:t>
            </a:r>
            <a:r>
              <a:rPr lang="en-US" sz="4000" b="1">
                <a:latin typeface="Bookman Old Style"/>
              </a:rPr>
              <a:t> </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162" y="1156771"/>
            <a:ext cx="11589744" cy="3789802"/>
          </a:xfrm>
        </p:spPr>
        <p:txBody>
          <a:bodyPr>
            <a:normAutofit fontScale="90000"/>
          </a:bodyPr>
          <a:lstStyle/>
          <a:p>
            <a:pPr algn="l"/>
            <a:r>
              <a:rPr lang="en-US" sz="2700" b="1" dirty="0">
                <a:solidFill>
                  <a:srgbClr val="0070C0"/>
                </a:solidFill>
                <a:latin typeface="Bookman Old Style" charset="0"/>
                <a:ea typeface="Bookman Old Style" charset="0"/>
                <a:cs typeface="Bookman Old Style" charset="0"/>
              </a:rPr>
              <a:t>6</a:t>
            </a:r>
            <a:r>
              <a:rPr lang="en-US" sz="2700" b="1" dirty="0" smtClean="0">
                <a:solidFill>
                  <a:srgbClr val="0070C0"/>
                </a:solidFill>
                <a:latin typeface="Bookman Old Style" charset="0"/>
                <a:ea typeface="Bookman Old Style" charset="0"/>
                <a:cs typeface="Bookman Old Style" charset="0"/>
              </a:rPr>
              <a:t>. Collaborate as a STEM design team.</a:t>
            </a:r>
            <a:br>
              <a:rPr lang="en-US" sz="2700" b="1" dirty="0" smtClean="0">
                <a:solidFill>
                  <a:srgbClr val="0070C0"/>
                </a:solidFill>
                <a:latin typeface="Bookman Old Style" charset="0"/>
                <a:ea typeface="Bookman Old Style" charset="0"/>
                <a:cs typeface="Bookman Old Style" charset="0"/>
              </a:rPr>
            </a:br>
            <a:r>
              <a:rPr lang="en-US" sz="2700" b="1" dirty="0" smtClean="0">
                <a:solidFill>
                  <a:srgbClr val="0070C0"/>
                </a:solidFill>
                <a:latin typeface="Bookman Old Style" charset="0"/>
                <a:ea typeface="Bookman Old Style" charset="0"/>
                <a:cs typeface="Bookman Old Style" charset="0"/>
              </a:rPr>
              <a:t/>
            </a:r>
            <a:br>
              <a:rPr lang="en-US" sz="2700" b="1" dirty="0" smtClean="0">
                <a:solidFill>
                  <a:srgbClr val="0070C0"/>
                </a:solidFill>
                <a:latin typeface="Bookman Old Style" charset="0"/>
                <a:ea typeface="Bookman Old Style" charset="0"/>
                <a:cs typeface="Bookman Old Style" charset="0"/>
              </a:rPr>
            </a:br>
            <a:r>
              <a:rPr lang="en-US" sz="2400" b="1" i="1" dirty="0" smtClean="0"/>
              <a:t>STEM </a:t>
            </a:r>
            <a:r>
              <a:rPr lang="en-US" sz="2400" b="1" i="1" dirty="0"/>
              <a:t>proficient students will collaborate as a STEM team to answer complex questions, to investigate global issues, and to develop solutions for challenges and real world problems</a:t>
            </a:r>
            <a:r>
              <a:rPr lang="en-US" sz="2400" b="1" i="1" dirty="0" smtClean="0"/>
              <a:t>.</a:t>
            </a:r>
            <a:r>
              <a:rPr lang="en-US" sz="2400" b="1" dirty="0" smtClean="0"/>
              <a:t/>
            </a:r>
            <a:br>
              <a:rPr lang="en-US" sz="2400" b="1" dirty="0" smtClean="0"/>
            </a:br>
            <a:r>
              <a:rPr lang="en-US" sz="2400" b="1" dirty="0" smtClean="0"/>
              <a:t/>
            </a:r>
            <a:br>
              <a:rPr lang="en-US" sz="2400" b="1" dirty="0" smtClean="0"/>
            </a:br>
            <a:r>
              <a:rPr lang="en-US" sz="2400" b="1" dirty="0" smtClean="0"/>
              <a:t>	A</a:t>
            </a:r>
            <a:r>
              <a:rPr lang="en-US" sz="2400" b="1" dirty="0"/>
              <a:t>. Identify, analyze, and perform a STEM specific subject matter expert role</a:t>
            </a:r>
            <a:r>
              <a:rPr lang="en-US" sz="2400" b="1" dirty="0" smtClean="0"/>
              <a:t>.</a:t>
            </a:r>
            <a:br>
              <a:rPr lang="en-US" sz="2400" b="1" dirty="0" smtClean="0"/>
            </a:br>
            <a:r>
              <a:rPr lang="en-US" sz="2400" b="1" dirty="0" smtClean="0"/>
              <a:t>	B</a:t>
            </a:r>
            <a:r>
              <a:rPr lang="en-US" sz="2400" b="1" dirty="0"/>
              <a:t>. Share ideas and work effectively with a STEM focused multidisciplinary team to achieve a </a:t>
            </a:r>
            <a:r>
              <a:rPr lang="en-US" sz="2400" b="1" dirty="0" smtClean="0"/>
              <a:t> 	    common </a:t>
            </a:r>
            <a:r>
              <a:rPr lang="en-US" sz="2400" b="1" dirty="0"/>
              <a:t>goal. </a:t>
            </a:r>
            <a:r>
              <a:rPr lang="en-US" sz="2400" b="1" dirty="0" smtClean="0"/>
              <a:t/>
            </a:r>
            <a:br>
              <a:rPr lang="en-US" sz="2400" b="1" dirty="0" smtClean="0"/>
            </a:br>
            <a:r>
              <a:rPr lang="en-US" sz="2400" b="1" dirty="0" smtClean="0"/>
              <a:t>	C</a:t>
            </a:r>
            <a:r>
              <a:rPr lang="en-US" sz="2400" b="1" dirty="0"/>
              <a:t>. Listen and be receptive to ideas of others</a:t>
            </a:r>
            <a:r>
              <a:rPr lang="en-US" sz="2400" b="1" dirty="0" smtClean="0"/>
              <a:t>.</a:t>
            </a:r>
            <a:br>
              <a:rPr lang="en-US" sz="2400" b="1" dirty="0" smtClean="0"/>
            </a:br>
            <a:r>
              <a:rPr lang="en-US" sz="2400" b="1" dirty="0" smtClean="0"/>
              <a:t>	D</a:t>
            </a:r>
            <a:r>
              <a:rPr lang="en-US" sz="2400" b="1" dirty="0"/>
              <a:t>. Analyze career opportunities that exist in a variety of STEM fields relevant to the STEM </a:t>
            </a:r>
            <a:r>
              <a:rPr lang="en-US" sz="2400" b="1" dirty="0" smtClean="0"/>
              <a:t>	  	     focused </a:t>
            </a:r>
            <a:r>
              <a:rPr lang="en-US" sz="2400" b="1" dirty="0"/>
              <a:t>multidisciplinary team’s goal. </a:t>
            </a:r>
            <a:endParaRPr lang="en-US" sz="2200" b="1" dirty="0">
              <a:ea typeface="Bookman Old Style" charset="0"/>
              <a:cs typeface="Bookman Old Style" charset="0"/>
            </a:endParaRPr>
          </a:p>
        </p:txBody>
      </p:sp>
    </p:spTree>
    <p:extLst>
      <p:ext uri="{BB962C8B-B14F-4D97-AF65-F5344CB8AC3E}">
        <p14:creationId xmlns:p14="http://schemas.microsoft.com/office/powerpoint/2010/main" val="1875918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162" y="1156771"/>
            <a:ext cx="11589744" cy="3789802"/>
          </a:xfrm>
        </p:spPr>
        <p:txBody>
          <a:bodyPr>
            <a:normAutofit/>
          </a:bodyPr>
          <a:lstStyle/>
          <a:p>
            <a:pPr algn="l"/>
            <a:r>
              <a:rPr lang="en-US" sz="2700" b="1" dirty="0" smtClean="0">
                <a:solidFill>
                  <a:srgbClr val="0070C0"/>
                </a:solidFill>
                <a:latin typeface="Bookman Old Style" charset="0"/>
                <a:ea typeface="Bookman Old Style" charset="0"/>
                <a:cs typeface="Bookman Old Style" charset="0"/>
              </a:rPr>
              <a:t>7.  Apply Technology Strategically </a:t>
            </a:r>
            <a:br>
              <a:rPr lang="en-US" sz="2700" b="1" dirty="0" smtClean="0">
                <a:solidFill>
                  <a:srgbClr val="0070C0"/>
                </a:solidFill>
                <a:latin typeface="Bookman Old Style" charset="0"/>
                <a:ea typeface="Bookman Old Style" charset="0"/>
                <a:cs typeface="Bookman Old Style" charset="0"/>
              </a:rPr>
            </a:br>
            <a:r>
              <a:rPr lang="en-US" sz="2700" b="1" dirty="0" smtClean="0">
                <a:solidFill>
                  <a:srgbClr val="0070C0"/>
                </a:solidFill>
                <a:latin typeface="Bookman Old Style" charset="0"/>
                <a:ea typeface="Bookman Old Style" charset="0"/>
                <a:cs typeface="Bookman Old Style" charset="0"/>
              </a:rPr>
              <a:t> </a:t>
            </a:r>
            <a:br>
              <a:rPr lang="en-US" sz="2700" b="1" dirty="0" smtClean="0">
                <a:solidFill>
                  <a:srgbClr val="0070C0"/>
                </a:solidFill>
                <a:latin typeface="Bookman Old Style" charset="0"/>
                <a:ea typeface="Bookman Old Style" charset="0"/>
                <a:cs typeface="Bookman Old Style" charset="0"/>
              </a:rPr>
            </a:br>
            <a:r>
              <a:rPr lang="en-US" sz="2400" b="1" i="1" dirty="0" smtClean="0"/>
              <a:t>STEM </a:t>
            </a:r>
            <a:r>
              <a:rPr lang="en-US" sz="2400" b="1" i="1" dirty="0"/>
              <a:t>proficient students will apply </a:t>
            </a:r>
            <a:r>
              <a:rPr lang="en-US" sz="2400" b="1" i="1" dirty="0" smtClean="0"/>
              <a:t>technology </a:t>
            </a:r>
            <a:r>
              <a:rPr lang="en-US" sz="2400" b="1" i="1" dirty="0"/>
              <a:t>appropriately to answer complex questions, to investigate global issues, and to develop solutions for challenges and real world problems. </a:t>
            </a:r>
            <a:r>
              <a:rPr lang="en-US" sz="2400" b="1" i="1" dirty="0" smtClean="0"/>
              <a:t/>
            </a:r>
            <a:br>
              <a:rPr lang="en-US" sz="2400" b="1" i="1" dirty="0" smtClean="0"/>
            </a:br>
            <a:r>
              <a:rPr lang="en-US" sz="2400" b="1" i="1" dirty="0"/>
              <a:t/>
            </a:r>
            <a:br>
              <a:rPr lang="en-US" sz="2400" b="1" i="1" dirty="0"/>
            </a:br>
            <a:r>
              <a:rPr lang="en-US" sz="2400" b="1" i="1" dirty="0" smtClean="0"/>
              <a:t>	</a:t>
            </a:r>
            <a:r>
              <a:rPr lang="en-US" sz="2400" b="1" dirty="0" smtClean="0"/>
              <a:t>A</a:t>
            </a:r>
            <a:r>
              <a:rPr lang="en-US" sz="2400" b="1" dirty="0"/>
              <a:t>. Identify and understand technologies needed to develop solutions to problems or </a:t>
            </a:r>
            <a:r>
              <a:rPr lang="en-US" sz="2400" b="1" dirty="0" smtClean="0"/>
              <a:t>	     construct </a:t>
            </a:r>
            <a:r>
              <a:rPr lang="en-US" sz="2400" b="1" dirty="0"/>
              <a:t>answers to complex questions. </a:t>
            </a:r>
            <a:r>
              <a:rPr lang="en-US" sz="2400" b="1" dirty="0" smtClean="0"/>
              <a:t/>
            </a:r>
            <a:br>
              <a:rPr lang="en-US" sz="2400" b="1" dirty="0" smtClean="0"/>
            </a:br>
            <a:r>
              <a:rPr lang="en-US" sz="2400" b="1" dirty="0" smtClean="0"/>
              <a:t>	B</a:t>
            </a:r>
            <a:r>
              <a:rPr lang="en-US" sz="2400" b="1" dirty="0"/>
              <a:t>. Analyze the limits, risks, and impacts of technology. </a:t>
            </a:r>
            <a:r>
              <a:rPr lang="en-US" sz="2400" b="1" dirty="0" smtClean="0"/>
              <a:t/>
            </a:r>
            <a:br>
              <a:rPr lang="en-US" sz="2400" b="1" dirty="0" smtClean="0"/>
            </a:br>
            <a:r>
              <a:rPr lang="en-US" sz="2400" b="1" dirty="0" smtClean="0"/>
              <a:t>	C</a:t>
            </a:r>
            <a:r>
              <a:rPr lang="en-US" sz="2400" b="1" dirty="0"/>
              <a:t>. Engage in responsible/ethical use of technology. </a:t>
            </a:r>
            <a:r>
              <a:rPr lang="en-US" sz="2400" b="1" dirty="0" smtClean="0"/>
              <a:t/>
            </a:r>
            <a:br>
              <a:rPr lang="en-US" sz="2400" b="1" dirty="0" smtClean="0"/>
            </a:br>
            <a:r>
              <a:rPr lang="en-US" sz="2400" b="1" dirty="0" smtClean="0"/>
              <a:t>	D</a:t>
            </a:r>
            <a:r>
              <a:rPr lang="en-US" sz="2400" b="1" dirty="0"/>
              <a:t>. Improve or create new technologies that extend human capability. </a:t>
            </a:r>
            <a:endParaRPr lang="en-US" sz="2200" b="1" dirty="0">
              <a:ea typeface="Bookman Old Style" charset="0"/>
              <a:cs typeface="Bookman Old Style" charset="0"/>
            </a:endParaRPr>
          </a:p>
        </p:txBody>
      </p:sp>
    </p:spTree>
    <p:extLst>
      <p:ext uri="{BB962C8B-B14F-4D97-AF65-F5344CB8AC3E}">
        <p14:creationId xmlns:p14="http://schemas.microsoft.com/office/powerpoint/2010/main" val="2006449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03573354"/>
              </p:ext>
            </p:extLst>
          </p:nvPr>
        </p:nvGraphicFramePr>
        <p:xfrm>
          <a:off x="407626" y="433228"/>
          <a:ext cx="11193135" cy="549656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1: Learn and Apply Rigorous Science, Technology, Engineering, and Mathematics Content STEM proficient students will learn and apply rigorous content within science, technology, engineering, and mathematics disciplines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A. Demonstrate an understanding of science, technology, engineering, and mathematics content.</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Name concepts presented in grade level science, technology, engineering, and mathematics content.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Match picture connections between content and real life.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Retell which science practices and Standards for Mathematical Practices are being used when solving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Identify the steps of the engineering design process when engaged in STEM activities.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Identify the ISTE Technology Literacy Standards for Students.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Recall and apply concepts presented in grade level science, technology, engineering, and mathematics content.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Make connections between content and real life.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Apply ISTE Technology Literacy Standards for Students, science practices, or Standards for Mathematics Practices to use when solving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Use the engineering design process when engaged in STEM activities to solve real world problems.</a:t>
                      </a:r>
                      <a:endParaRPr lang="en-US" sz="1400" dirty="0"/>
                    </a:p>
                  </a:txBody>
                  <a:tcPr/>
                </a:tc>
                <a:tc>
                  <a:txBody>
                    <a:bodyPr/>
                    <a:lstStyle/>
                    <a:p>
                      <a:pPr marL="171450" indent="-171450">
                        <a:buFont typeface="Arial" charset="0"/>
                        <a:buChar char="•"/>
                      </a:pPr>
                      <a:r>
                        <a:rPr lang="en-US" sz="1200" dirty="0" smtClean="0"/>
                        <a:t>Explain concepts presented in grade level science, technology, engineering, and mathematics content. </a:t>
                      </a:r>
                    </a:p>
                    <a:p>
                      <a:pPr marL="171450" indent="-171450">
                        <a:buFont typeface="Arial" charset="0"/>
                        <a:buChar char="•"/>
                      </a:pPr>
                      <a:r>
                        <a:rPr lang="en-US" sz="1200" dirty="0" smtClean="0"/>
                        <a:t>Describe connections between science, technology, engineering, and mathematics content and real life. </a:t>
                      </a:r>
                    </a:p>
                    <a:p>
                      <a:pPr marL="171450" indent="-171450">
                        <a:buFont typeface="Arial" charset="0"/>
                        <a:buChar char="•"/>
                      </a:pPr>
                      <a:r>
                        <a:rPr lang="en-US" sz="1200" dirty="0" smtClean="0"/>
                        <a:t>Give examples of science practices or Standards for Mathematics Practices being used when solving problems. </a:t>
                      </a:r>
                    </a:p>
                    <a:p>
                      <a:pPr marL="171450" indent="-171450">
                        <a:buFont typeface="Arial" charset="0"/>
                        <a:buChar char="•"/>
                      </a:pPr>
                      <a:r>
                        <a:rPr lang="en-US" sz="1200" dirty="0" smtClean="0"/>
                        <a:t>Write a plan using the engineering design process when engaged in STEM activities. </a:t>
                      </a:r>
                    </a:p>
                    <a:p>
                      <a:pPr marL="171450" indent="-171450">
                        <a:buFont typeface="Arial" charset="0"/>
                        <a:buChar char="•"/>
                      </a:pPr>
                      <a:r>
                        <a:rPr lang="en-US" sz="1200" dirty="0" smtClean="0"/>
                        <a:t>Demonstrate an understanding of ISTE Technology Literacy Standards for Students when engaged in STEM activities.</a:t>
                      </a:r>
                      <a:endParaRPr lang="en-US" sz="1200" dirty="0"/>
                    </a:p>
                  </a:txBody>
                  <a:tcPr/>
                </a:tc>
              </a:tr>
            </a:tbl>
          </a:graphicData>
        </a:graphic>
      </p:graphicFrame>
    </p:spTree>
    <p:extLst>
      <p:ext uri="{BB962C8B-B14F-4D97-AF65-F5344CB8AC3E}">
        <p14:creationId xmlns:p14="http://schemas.microsoft.com/office/powerpoint/2010/main" val="71333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04574819"/>
              </p:ext>
            </p:extLst>
          </p:nvPr>
        </p:nvGraphicFramePr>
        <p:xfrm>
          <a:off x="407626" y="433228"/>
          <a:ext cx="11193135" cy="576580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1: Learn and Apply Rigorous Science, Technology, Engineering, and Mathematics Content STEM proficient students will learn and apply rigorous content within science, technology, engineering, and mathematics disciplines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B. Apply science, technology, engineering, and mathematics content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Begin to think and ask questions about science and mathematics content.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Recall science or mathematics content to answer questions or solve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Name science or mathematics content or practices when exploring global issues.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Tell how science, technology, engineering, or mathematics content is used by people every day.</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Determine how science, technology, engineering, or mathematics content can be used to better human life.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Apply science, technology, engineering, or mathematics content, practice, or process when identifying and defining global issues.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Choose the appropriate science and mathematics content to ask and answer complex questions or solve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Apply problem-solving skills to science and mathematics content.</a:t>
                      </a:r>
                      <a:endParaRPr lang="en-US" sz="1400" dirty="0"/>
                    </a:p>
                  </a:txBody>
                  <a:tcPr/>
                </a:tc>
                <a:tc>
                  <a:txBody>
                    <a:bodyPr/>
                    <a:lstStyle/>
                    <a:p>
                      <a:pPr marL="171450" indent="-171450">
                        <a:buFont typeface="Arial" charset="0"/>
                        <a:buChar char="•"/>
                      </a:pPr>
                      <a:r>
                        <a:rPr lang="en-US" sz="1200" dirty="0" smtClean="0"/>
                        <a:t>Employ problem solving skills to science and mathematics content.</a:t>
                      </a:r>
                    </a:p>
                    <a:p>
                      <a:pPr marL="171450" indent="-171450">
                        <a:buFont typeface="Arial" charset="0"/>
                        <a:buChar char="•"/>
                      </a:pPr>
                      <a:r>
                        <a:rPr lang="en-US" sz="1200" dirty="0" smtClean="0"/>
                        <a:t>Use the appropriate science, technology, engineering, and mathematics content to solve real world problems or ask and answer complex questions. </a:t>
                      </a:r>
                    </a:p>
                    <a:p>
                      <a:pPr marL="171450" indent="-171450">
                        <a:buFont typeface="Arial" charset="0"/>
                        <a:buChar char="•"/>
                      </a:pPr>
                      <a:r>
                        <a:rPr lang="en-US" sz="1200" dirty="0" smtClean="0"/>
                        <a:t>Show the appropriate science, technology, or mathematics content when charting historical societal changes. </a:t>
                      </a:r>
                    </a:p>
                    <a:p>
                      <a:pPr marL="171450" indent="-171450">
                        <a:buFont typeface="Arial" charset="0"/>
                        <a:buChar char="•"/>
                      </a:pPr>
                      <a:r>
                        <a:rPr lang="en-US" sz="1200" dirty="0" smtClean="0"/>
                        <a:t>Examine ways science, technology, engineering, or mathematics content knowledge is used to better human life.</a:t>
                      </a:r>
                      <a:endParaRPr lang="en-US" sz="1200" dirty="0"/>
                    </a:p>
                  </a:txBody>
                  <a:tcPr/>
                </a:tc>
              </a:tr>
            </a:tbl>
          </a:graphicData>
        </a:graphic>
      </p:graphicFrame>
    </p:spTree>
    <p:extLst>
      <p:ext uri="{BB962C8B-B14F-4D97-AF65-F5344CB8AC3E}">
        <p14:creationId xmlns:p14="http://schemas.microsoft.com/office/powerpoint/2010/main" val="1597999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02231442"/>
              </p:ext>
            </p:extLst>
          </p:nvPr>
        </p:nvGraphicFramePr>
        <p:xfrm>
          <a:off x="407626" y="433228"/>
          <a:ext cx="11193135" cy="597916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2: Integrate Science, Technology, Engineering, and Mathematics Content STEM proficient students will integrate content from science, technology, engineering, and mathematics disciplines as appropriate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A. Analyze interdisciplinary connections that exist within the science, technology, engineering, and mathematics disciplines and other disciplines.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Discover the connections between science, technology, engineering, and mathematics disciplines and other disciplines.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Retell information from science, technology, engineering, and mathematics information to answer questions, investigate global issues, or solve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Begin to understand science practices or Standards for Mathematical Practices when solving real world problems or challenges.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Explain connections between science, technology, engineering, and mathematics disciplines and other disciplines.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Illustrate the appropriate connections between science, technology, engineering, and mathematics content to answer complex questions, investigate global issues, or solve a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Identify and apply science practices or Standards for Mathematical Practices when answering complex questions, investigating global issues, and solving real world problems or challenges.</a:t>
                      </a:r>
                      <a:endParaRPr lang="en-US" sz="1400" dirty="0"/>
                    </a:p>
                  </a:txBody>
                  <a:tcPr/>
                </a:tc>
                <a:tc>
                  <a:txBody>
                    <a:bodyPr/>
                    <a:lstStyle/>
                    <a:p>
                      <a:pPr marL="171450" indent="-171450">
                        <a:buFont typeface="Arial" charset="0"/>
                        <a:buChar char="•"/>
                      </a:pPr>
                      <a:r>
                        <a:rPr lang="en-US" sz="1200" dirty="0" smtClean="0"/>
                        <a:t>Demonstrate how to connect science, technology, engineering, and mathematics disciplines to other disciplines. </a:t>
                      </a:r>
                    </a:p>
                    <a:p>
                      <a:pPr marL="171450" indent="-171450">
                        <a:buFont typeface="Arial" charset="0"/>
                        <a:buChar char="•"/>
                      </a:pPr>
                      <a:r>
                        <a:rPr lang="en-US" sz="1200" dirty="0" smtClean="0"/>
                        <a:t>Critique the appropriate connections between science, technology, engineering, and mathematics content to answer complex questions, investigate global issues, or solve real world problems or challenges. </a:t>
                      </a:r>
                    </a:p>
                    <a:p>
                      <a:pPr marL="171450" indent="-171450">
                        <a:buFont typeface="Arial" charset="0"/>
                        <a:buChar char="•"/>
                      </a:pPr>
                      <a:r>
                        <a:rPr lang="en-US" sz="1200" dirty="0" smtClean="0"/>
                        <a:t>Explain the process of using science practices or Standards for Mathematical Practices when answering complex questions, investigating global issues, or developing solutions to real world problems or challenges.</a:t>
                      </a:r>
                      <a:endParaRPr lang="en-US" sz="1200" dirty="0"/>
                    </a:p>
                  </a:txBody>
                  <a:tcPr/>
                </a:tc>
              </a:tr>
            </a:tbl>
          </a:graphicData>
        </a:graphic>
      </p:graphicFrame>
    </p:spTree>
    <p:extLst>
      <p:ext uri="{BB962C8B-B14F-4D97-AF65-F5344CB8AC3E}">
        <p14:creationId xmlns:p14="http://schemas.microsoft.com/office/powerpoint/2010/main" val="337590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47387640"/>
              </p:ext>
            </p:extLst>
          </p:nvPr>
        </p:nvGraphicFramePr>
        <p:xfrm>
          <a:off x="407626" y="433228"/>
          <a:ext cx="11193135" cy="594868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2: Integrate Science, Technology, Engineering, and Mathematics Content STEM proficient students will integrate content from science, technology, engineering, and mathematics disciplines as appropriate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B. Apply integrated science, technology, engineering, and mathematics content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Recall connections between grade level science and mathematics content.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Retell science or mathematics content to answer questions or solve problems.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Match one or more STEM content areas using pictures or objects to answer questions, explore global issues or solve real world problems or challenges.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Identify and apply the appropriate science information when investigating global issues or solving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Compare and contrast information from science, technology, engineering, and mathematics to answer complex questions.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Demonstrate the ability to connect multiple contents when answering complex questions, investigating global issues, or solving real world problems or challenges and justify those connections. </a:t>
                      </a:r>
                      <a:endParaRPr lang="en-US" sz="1400" dirty="0"/>
                    </a:p>
                  </a:txBody>
                  <a:tcPr/>
                </a:tc>
                <a:tc>
                  <a:txBody>
                    <a:bodyPr/>
                    <a:lstStyle/>
                    <a:p>
                      <a:pPr marL="171450" indent="-171450">
                        <a:buFont typeface="Arial" charset="0"/>
                        <a:buChar char="•"/>
                      </a:pPr>
                      <a:r>
                        <a:rPr lang="en-US" sz="1200" dirty="0" smtClean="0"/>
                        <a:t>Summarize and apply science, technology, engineering, and mathematics content when answering complex questions, investigating global issues and solving real world problems or challenges. </a:t>
                      </a:r>
                    </a:p>
                    <a:p>
                      <a:pPr marL="171450" indent="-171450">
                        <a:buFont typeface="Arial" charset="0"/>
                        <a:buChar char="•"/>
                      </a:pPr>
                      <a:r>
                        <a:rPr lang="en-US" sz="1200" dirty="0" smtClean="0"/>
                        <a:t>Demonstrate an understanding of how to integrate practices, as appropriate to other disciplines, when answering complex questions, investigating global issues, defining real world problems, developing models, or developing solutions to real world problems or challenges. </a:t>
                      </a:r>
                    </a:p>
                    <a:p>
                      <a:pPr marL="171450" indent="-171450">
                        <a:buFont typeface="Arial" charset="0"/>
                        <a:buChar char="•"/>
                      </a:pPr>
                      <a:r>
                        <a:rPr lang="en-US" sz="1200" dirty="0" smtClean="0"/>
                        <a:t>Explain why one connects multiple contents when answering complex questions, investigating global issues, defining real world problems, developing models, and developing solutions to real world problems or challenges..</a:t>
                      </a:r>
                      <a:endParaRPr lang="en-US" sz="1200" dirty="0"/>
                    </a:p>
                  </a:txBody>
                  <a:tcPr/>
                </a:tc>
              </a:tr>
            </a:tbl>
          </a:graphicData>
        </a:graphic>
      </p:graphicFrame>
    </p:spTree>
    <p:extLst>
      <p:ext uri="{BB962C8B-B14F-4D97-AF65-F5344CB8AC3E}">
        <p14:creationId xmlns:p14="http://schemas.microsoft.com/office/powerpoint/2010/main" val="1152245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47387640"/>
              </p:ext>
            </p:extLst>
          </p:nvPr>
        </p:nvGraphicFramePr>
        <p:xfrm>
          <a:off x="407626" y="433228"/>
          <a:ext cx="11193135" cy="594868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2: Integrate Science, Technology, Engineering, and Mathematics Content STEM proficient students will integrate content from science, technology, engineering, and mathematics disciplines as appropriate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B. Apply integrated science, technology, engineering, and mathematics content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Recall connections between grade level science and mathematics content.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Retell science or mathematics content to answer questions or solve problems.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Match one or more STEM content areas using pictures or objects to answer questions, explore global issues or solve real world problems or challenges.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Identify and apply the appropriate science information when investigating global issues or solving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Compare and contrast information from science, technology, engineering, and mathematics to answer complex questions.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Demonstrate the ability to connect multiple contents when answering complex questions, investigating global issues, or solving real world problems or challenges and justify those connections. </a:t>
                      </a:r>
                      <a:endParaRPr lang="en-US" sz="1400" dirty="0"/>
                    </a:p>
                  </a:txBody>
                  <a:tcPr/>
                </a:tc>
                <a:tc>
                  <a:txBody>
                    <a:bodyPr/>
                    <a:lstStyle/>
                    <a:p>
                      <a:pPr marL="171450" indent="-171450">
                        <a:buFont typeface="Arial" charset="0"/>
                        <a:buChar char="•"/>
                      </a:pPr>
                      <a:r>
                        <a:rPr lang="en-US" sz="1200" dirty="0" smtClean="0"/>
                        <a:t>Summarize and apply science, technology, engineering, and mathematics content when answering complex questions, investigating global issues and solving real world problems or challenges. </a:t>
                      </a:r>
                    </a:p>
                    <a:p>
                      <a:pPr marL="171450" indent="-171450">
                        <a:buFont typeface="Arial" charset="0"/>
                        <a:buChar char="•"/>
                      </a:pPr>
                      <a:r>
                        <a:rPr lang="en-US" sz="1200" dirty="0" smtClean="0"/>
                        <a:t>Demonstrate an understanding of how to integrate practices, as appropriate to other disciplines, when answering complex questions, investigating global issues, defining real world problems, developing models, or developing solutions to real world problems or challenges. </a:t>
                      </a:r>
                    </a:p>
                    <a:p>
                      <a:pPr marL="171450" indent="-171450">
                        <a:buFont typeface="Arial" charset="0"/>
                        <a:buChar char="•"/>
                      </a:pPr>
                      <a:r>
                        <a:rPr lang="en-US" sz="1200" dirty="0" smtClean="0"/>
                        <a:t>Explain why one connects multiple contents when answering complex questions, investigating global issues, defining real world problems, developing models, and developing solutions to real world problems or challenges..</a:t>
                      </a:r>
                      <a:endParaRPr lang="en-US" sz="1200" dirty="0"/>
                    </a:p>
                  </a:txBody>
                  <a:tcPr/>
                </a:tc>
              </a:tr>
            </a:tbl>
          </a:graphicData>
        </a:graphic>
      </p:graphicFrame>
    </p:spTree>
    <p:extLst>
      <p:ext uri="{BB962C8B-B14F-4D97-AF65-F5344CB8AC3E}">
        <p14:creationId xmlns:p14="http://schemas.microsoft.com/office/powerpoint/2010/main" val="903817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22052069"/>
              </p:ext>
            </p:extLst>
          </p:nvPr>
        </p:nvGraphicFramePr>
        <p:xfrm>
          <a:off x="407626" y="433228"/>
          <a:ext cx="11193135" cy="533908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3: Interpret and Communicate Information from Science, Technology, Engineering, and Mathematics STEM proficient students will interpret and communicate information from science, technology, engineering, and mathematics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A. Identify, analyze, and evaluate appropriate science, technology, engineering, and mathematics information (text, visual, audio, etc.).</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Listen to text, visual or audio information from science, technology, engineering or mathematics content.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Participate in conversation with adults and peers.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Ask questions to clarify meaning.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Recall global issues from text, visual, audio, etc.</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Discover real world problems through multiple sources.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Identify and compile information from appropriate sources (text, visual, audio, etc.) from science, technology, engineering, or mathematics to aide in answering complex questions, investigating global issues, solving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Compare and contrast information gathered from multiple sources when, investigating global issues, real world problems or challenges. </a:t>
                      </a:r>
                      <a:endParaRPr lang="en-US" sz="1400" dirty="0"/>
                    </a:p>
                  </a:txBody>
                  <a:tcPr/>
                </a:tc>
                <a:tc>
                  <a:txBody>
                    <a:bodyPr/>
                    <a:lstStyle/>
                    <a:p>
                      <a:pPr marL="171450" indent="-171450">
                        <a:buFont typeface="Arial" charset="0"/>
                        <a:buChar char="•"/>
                      </a:pPr>
                      <a:r>
                        <a:rPr lang="en-US" sz="1200" dirty="0" smtClean="0"/>
                        <a:t>Read, listen or view (text, visual, audio, etc.) information related to science, technology, engineering, and mathematics to answer complex questions, investigate global issues, or solve real world problems, or challenges. </a:t>
                      </a:r>
                    </a:p>
                    <a:p>
                      <a:pPr marL="171450" indent="-171450">
                        <a:buFont typeface="Arial" charset="0"/>
                        <a:buChar char="•"/>
                      </a:pPr>
                      <a:r>
                        <a:rPr lang="en-US" sz="1200" dirty="0" smtClean="0"/>
                        <a:t>Analyze multiple sources of information to understand complex questions, investigate global issues, real world problems or challenges. </a:t>
                      </a:r>
                      <a:endParaRPr lang="en-US" sz="1200" dirty="0"/>
                    </a:p>
                  </a:txBody>
                  <a:tcPr/>
                </a:tc>
              </a:tr>
            </a:tbl>
          </a:graphicData>
        </a:graphic>
      </p:graphicFrame>
    </p:spTree>
    <p:extLst>
      <p:ext uri="{BB962C8B-B14F-4D97-AF65-F5344CB8AC3E}">
        <p14:creationId xmlns:p14="http://schemas.microsoft.com/office/powerpoint/2010/main" val="1306080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4371677"/>
              </p:ext>
            </p:extLst>
          </p:nvPr>
        </p:nvGraphicFramePr>
        <p:xfrm>
          <a:off x="407626" y="433228"/>
          <a:ext cx="11193135" cy="619252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3: Interpret and Communicate Information from Science, Technology, Engineering, and Mathematics STEM proficient students will interpret and communicate information from science, technology, engineering, and mathematics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B. Apply appropriate domain specific vocabulary when responding and discussing science, technology, engineering, and mathematics content.</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With modeling and support, answer questions about unknown words in text.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With modeling and support, activate prior knowledge and experiences to determine the meaning of unknown words.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With modeling and support, use text, illustrations, graphics aides (e.g. print features, size of print, illustrations/photographs, drawings, maps, graphs and diagrams) to identify meaning of unknown words.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Draw or write symbols or words used in science, technology, engineering or mathematics. </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Access prior knowledge and experiences to determine and clarify meaning of words and phrases in a text.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Comprehend symbols and words used in science, technology, engineering and mathematics.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Determine the meaning of words, phrases, and or symbols in text relevant to grade 2 topics or subject areas.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Use text features to clarify meaning of words and phrases and enhance comprehension of in informational text. </a:t>
                      </a:r>
                      <a:endParaRPr lang="en-US" sz="1400" dirty="0"/>
                    </a:p>
                  </a:txBody>
                  <a:tcPr/>
                </a:tc>
                <a:tc>
                  <a:txBody>
                    <a:bodyPr/>
                    <a:lstStyle/>
                    <a:p>
                      <a:pPr marL="171450" indent="-171450">
                        <a:buFont typeface="Arial" charset="0"/>
                        <a:buChar char="•"/>
                      </a:pPr>
                      <a:r>
                        <a:rPr lang="en-US" sz="1200" dirty="0" smtClean="0"/>
                        <a:t>Determine the meaning of general academic and domain specific vocabulary or phrases in text relevant to grade 5 topic or subject area. </a:t>
                      </a:r>
                    </a:p>
                    <a:p>
                      <a:pPr marL="171450" indent="-171450">
                        <a:buFont typeface="Arial" charset="0"/>
                        <a:buChar char="•"/>
                      </a:pPr>
                      <a:r>
                        <a:rPr lang="en-US" sz="1200" dirty="0" smtClean="0"/>
                        <a:t>Determine the meaning of symbols, words or key terms used in science, technology, engineering, and mathematics.</a:t>
                      </a:r>
                    </a:p>
                    <a:p>
                      <a:pPr marL="171450" indent="-171450">
                        <a:buFont typeface="Arial" charset="0"/>
                        <a:buChar char="•"/>
                      </a:pPr>
                      <a:r>
                        <a:rPr lang="en-US" sz="1200" dirty="0" smtClean="0"/>
                        <a:t>Apply appropriate academic and domain-specific vocabulary when responding either orally or in writing to text-specific questions. </a:t>
                      </a:r>
                    </a:p>
                    <a:p>
                      <a:pPr marL="171450" indent="-171450">
                        <a:buFont typeface="Arial" charset="0"/>
                        <a:buChar char="•"/>
                      </a:pPr>
                      <a:r>
                        <a:rPr lang="en-US" sz="1200" dirty="0" smtClean="0"/>
                        <a:t>Use academic and domain-specific vocabulary when explaining either orally or in writing the organizational structure of a text or print of a text. </a:t>
                      </a:r>
                    </a:p>
                    <a:p>
                      <a:pPr marL="171450" indent="-171450">
                        <a:buFont typeface="Arial" charset="0"/>
                        <a:buChar char="•"/>
                      </a:pPr>
                      <a:r>
                        <a:rPr lang="en-US" sz="1200" dirty="0" smtClean="0"/>
                        <a:t>Apply academic and domain-specific vocabulary when writing about or discussing informational texts. </a:t>
                      </a:r>
                    </a:p>
                    <a:p>
                      <a:pPr marL="171450" indent="-171450">
                        <a:buFont typeface="Arial" charset="0"/>
                        <a:buChar char="•"/>
                      </a:pPr>
                      <a:r>
                        <a:rPr lang="en-US" sz="1200" dirty="0" smtClean="0"/>
                        <a:t>Apply academic and domain-specific vocabulary to discuss and/or write any types of relations.</a:t>
                      </a:r>
                      <a:endParaRPr lang="en-US" sz="1200" dirty="0"/>
                    </a:p>
                  </a:txBody>
                  <a:tcPr/>
                </a:tc>
              </a:tr>
            </a:tbl>
          </a:graphicData>
        </a:graphic>
      </p:graphicFrame>
    </p:spTree>
    <p:extLst>
      <p:ext uri="{BB962C8B-B14F-4D97-AF65-F5344CB8AC3E}">
        <p14:creationId xmlns:p14="http://schemas.microsoft.com/office/powerpoint/2010/main" val="861765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30927203"/>
              </p:ext>
            </p:extLst>
          </p:nvPr>
        </p:nvGraphicFramePr>
        <p:xfrm>
          <a:off x="407626" y="433228"/>
          <a:ext cx="11193135" cy="613664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3: Interpret and Communicate Information from Science, Technology, Engineering, and Mathematics STEM proficient students will interpret and communicate information from science, technology, engineering, and mathematics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C. Engage in critical reading and writing of technical information.</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Develop awareness of strategies that are used to monitor understanding before, during, and after reading, viewing, or listening to informational text.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Listen to a wide variety of complex texts, (e.g. grade/age appropriate science, technology, engineering, or mathematics texts).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Recognize that thoughts and ideas can be represented in drawing and writing.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Generate ideas by using letter-like shapes, symbols, and letters, dictating words and phrases, and using drawings to represent ideas. </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Engage in critical reading of informational texts by, pre-reading/engaging with text.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 Reading words and symbols from informational text to examine meaning.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Rereading to identify central ideas and key supporting details.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Comprehending informational text.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Summarizing informational text.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Engage in writing informational texts by</a:t>
                      </a:r>
                      <a:r>
                        <a:rPr lang="en-US" sz="1400" baseline="0" dirty="0" smtClean="0"/>
                        <a:t> </a:t>
                      </a:r>
                      <a:r>
                        <a:rPr lang="en-US" sz="1400" dirty="0" smtClean="0"/>
                        <a:t>understanding the difference between narrative and technical writing.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Writing informative/expository texts to answer complex questions, respond to global issues, or to solve real world problems or challenges. </a:t>
                      </a:r>
                      <a:endParaRPr lang="en-US" sz="1400" dirty="0"/>
                    </a:p>
                  </a:txBody>
                  <a:tcPr/>
                </a:tc>
                <a:tc>
                  <a:txBody>
                    <a:bodyPr/>
                    <a:lstStyle/>
                    <a:p>
                      <a:pPr marL="171450" indent="-171450">
                        <a:buFont typeface="Arial" charset="0"/>
                        <a:buChar char="•"/>
                      </a:pPr>
                      <a:r>
                        <a:rPr lang="en-US" sz="1200" dirty="0" smtClean="0"/>
                        <a:t>Apply appropriate strategies before reading, viewing, or listening to text. </a:t>
                      </a:r>
                    </a:p>
                    <a:p>
                      <a:pPr marL="171450" indent="-171450">
                        <a:buFont typeface="Arial" charset="0"/>
                        <a:buChar char="•"/>
                      </a:pPr>
                      <a:r>
                        <a:rPr lang="en-US" sz="1200" dirty="0" smtClean="0"/>
                        <a:t>Analyze words and symbols from informational text to examine meaning. </a:t>
                      </a:r>
                    </a:p>
                    <a:p>
                      <a:pPr marL="171450" indent="-171450">
                        <a:buFont typeface="Arial" charset="0"/>
                        <a:buChar char="•"/>
                      </a:pPr>
                      <a:r>
                        <a:rPr lang="en-US" sz="1200" dirty="0" smtClean="0"/>
                        <a:t>Summarize an informational text, either orally or in writing, including the main ideas and significant supporting information from across the text. </a:t>
                      </a:r>
                    </a:p>
                    <a:p>
                      <a:pPr marL="171450" indent="-171450">
                        <a:buFont typeface="Arial" charset="0"/>
                        <a:buChar char="•"/>
                      </a:pPr>
                      <a:r>
                        <a:rPr lang="en-US" sz="1200" dirty="0" smtClean="0"/>
                        <a:t>Draft introduction that addresses audience needs and the writing purpose. </a:t>
                      </a:r>
                    </a:p>
                    <a:p>
                      <a:pPr marL="171450" indent="-171450">
                        <a:buFont typeface="Arial" charset="0"/>
                        <a:buChar char="•"/>
                      </a:pPr>
                      <a:r>
                        <a:rPr lang="en-US" sz="1200" dirty="0" smtClean="0"/>
                        <a:t>Create models, graphics and drawings to communicate relevant textual evidence. </a:t>
                      </a:r>
                      <a:endParaRPr lang="en-US" sz="1200" dirty="0"/>
                    </a:p>
                  </a:txBody>
                  <a:tcPr/>
                </a:tc>
              </a:tr>
            </a:tbl>
          </a:graphicData>
        </a:graphic>
      </p:graphicFrame>
    </p:spTree>
    <p:extLst>
      <p:ext uri="{BB962C8B-B14F-4D97-AF65-F5344CB8AC3E}">
        <p14:creationId xmlns:p14="http://schemas.microsoft.com/office/powerpoint/2010/main" val="81318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0B1E4A-F07F-449D-BC39-F714102B9C62}"/>
              </a:ext>
            </a:extLst>
          </p:cNvPr>
          <p:cNvSpPr>
            <a:spLocks noGrp="1"/>
          </p:cNvSpPr>
          <p:nvPr>
            <p:ph type="title"/>
          </p:nvPr>
        </p:nvSpPr>
        <p:spPr/>
        <p:txBody>
          <a:bodyPr/>
          <a:lstStyle/>
          <a:p>
            <a:pPr algn="ctr"/>
            <a:r>
              <a:rPr lang="en-US" b="1" dirty="0">
                <a:solidFill>
                  <a:srgbClr val="0070C0"/>
                </a:solidFill>
                <a:latin typeface="Times New Roman"/>
                <a:cs typeface="Times New Roman"/>
              </a:rPr>
              <a:t>Program </a:t>
            </a:r>
            <a:r>
              <a:rPr lang="en-US" b="1" dirty="0" smtClean="0">
                <a:solidFill>
                  <a:srgbClr val="0070C0"/>
                </a:solidFill>
                <a:latin typeface="Times New Roman"/>
                <a:cs typeface="Times New Roman"/>
              </a:rPr>
              <a:t>Overview</a:t>
            </a:r>
            <a:r>
              <a:rPr lang="en-US" b="1" dirty="0">
                <a:solidFill>
                  <a:srgbClr val="0070C0"/>
                </a:solidFill>
                <a:latin typeface="Times New Roman"/>
                <a:cs typeface="Times New Roman"/>
              </a:rPr>
              <a:t> </a:t>
            </a:r>
          </a:p>
        </p:txBody>
      </p:sp>
      <p:sp>
        <p:nvSpPr>
          <p:cNvPr id="3" name="TextBox 2">
            <a:extLst>
              <a:ext uri="{FF2B5EF4-FFF2-40B4-BE49-F238E27FC236}">
                <a16:creationId xmlns="" xmlns:a16="http://schemas.microsoft.com/office/drawing/2014/main" id="{8FE6B4EB-0B78-4725-A24A-C7C9A8F57085}"/>
              </a:ext>
            </a:extLst>
          </p:cNvPr>
          <p:cNvSpPr txBox="1"/>
          <p:nvPr/>
        </p:nvSpPr>
        <p:spPr>
          <a:xfrm>
            <a:off x="476518" y="1690688"/>
            <a:ext cx="10998558" cy="480131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 </a:t>
            </a:r>
            <a:endParaRPr lang="en-US" dirty="0" smtClean="0"/>
          </a:p>
          <a:p>
            <a:pPr algn="ctr"/>
            <a:r>
              <a:rPr lang="en-US" sz="2800" dirty="0"/>
              <a:t>In </a:t>
            </a:r>
            <a:r>
              <a:rPr lang="en-US" sz="2800" dirty="0" smtClean="0"/>
              <a:t>Findley Oaks STEM </a:t>
            </a:r>
            <a:r>
              <a:rPr lang="en-US" sz="2800" dirty="0"/>
              <a:t>classrooms, students are actively engaged in questioning and hands-on activities while they investigate global issues, and solve real world problems, and/or challenges. </a:t>
            </a:r>
            <a:r>
              <a:rPr lang="en-US" sz="2800" dirty="0" smtClean="0"/>
              <a:t>The teacher facilitates </a:t>
            </a:r>
            <a:r>
              <a:rPr lang="en-US" sz="2800" dirty="0"/>
              <a:t>student engagement, </a:t>
            </a:r>
            <a:r>
              <a:rPr lang="en-US" sz="2800" dirty="0" smtClean="0"/>
              <a:t>provokes </a:t>
            </a:r>
            <a:r>
              <a:rPr lang="en-US" sz="2800" dirty="0"/>
              <a:t>student’s questioning, </a:t>
            </a:r>
            <a:r>
              <a:rPr lang="en-US" sz="2800" dirty="0" smtClean="0"/>
              <a:t>guides </a:t>
            </a:r>
            <a:r>
              <a:rPr lang="en-US" sz="2800" dirty="0"/>
              <a:t>students through the problem-solving process, and </a:t>
            </a:r>
            <a:r>
              <a:rPr lang="en-US" sz="2800" dirty="0" smtClean="0"/>
              <a:t>plans student </a:t>
            </a:r>
            <a:r>
              <a:rPr lang="en-US" sz="2800" dirty="0"/>
              <a:t>projects that center on student’s interest. Students, learn to: ask and answer questions about real-life topics that affect their lives and the lives of others around them, solve problems, and explore STEM-related careers by learning and role-playing what scientists, technologists, technicians, engineers and mathematicians do in their career field</a:t>
            </a:r>
            <a:r>
              <a:rPr lang="en-US" sz="3600" dirty="0"/>
              <a:t>. </a:t>
            </a:r>
          </a:p>
        </p:txBody>
      </p:sp>
    </p:spTree>
    <p:extLst>
      <p:ext uri="{BB962C8B-B14F-4D97-AF65-F5344CB8AC3E}">
        <p14:creationId xmlns:p14="http://schemas.microsoft.com/office/powerpoint/2010/main" val="823999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83967546"/>
              </p:ext>
            </p:extLst>
          </p:nvPr>
        </p:nvGraphicFramePr>
        <p:xfrm>
          <a:off x="407626" y="433228"/>
          <a:ext cx="11193135" cy="576580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3: Interpret and Communicate Information from Science, Technology, Engineering, and Mathematics STEM proficient students will interpret and communicate information from science, technology, engineering, and mathematics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D. Evaluate and integrate multiple sources of information (e.g.: quantitative data, video, and multimedia) presented in diverse formats.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Name one or more sources of information from science, technology, engineering, or mathematics.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List different sources of information.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Match pictures to words using multiple sources of information.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Use texts or sources to encourage students to ask and answer questions, explore global issues or solve real world problems or challenges. </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Identify and locate numerous information sources to answer complex questions, investigate global issues, and solve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Know and use various text features (e.g., captions, bold print, subheadings, glossaries, indexes, electronic menus, icons) to locate key facts or information in a text efficiently.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Organize information from multiple texts or sources to answer complex questions, investigate global issues, or solve real world problems or challenges. </a:t>
                      </a:r>
                      <a:endParaRPr lang="en-US" sz="1400" dirty="0"/>
                    </a:p>
                  </a:txBody>
                  <a:tcPr/>
                </a:tc>
                <a:tc>
                  <a:txBody>
                    <a:bodyPr/>
                    <a:lstStyle/>
                    <a:p>
                      <a:pPr marL="171450" indent="-171450">
                        <a:buFont typeface="Arial" charset="0"/>
                        <a:buChar char="•"/>
                      </a:pPr>
                      <a:r>
                        <a:rPr lang="en-US" sz="1200" dirty="0" smtClean="0"/>
                        <a:t>Sources of information from science, technology, and mathematics to address questions, investigate global issues or solve real world problems or challenges.</a:t>
                      </a:r>
                    </a:p>
                    <a:p>
                      <a:pPr marL="171450" indent="-171450">
                        <a:buFont typeface="Arial" charset="0"/>
                        <a:buChar char="•"/>
                      </a:pPr>
                      <a:r>
                        <a:rPr lang="en-US" sz="1200" dirty="0" smtClean="0"/>
                        <a:t>Analyze multiple sources for accuracy and relevancy.</a:t>
                      </a:r>
                    </a:p>
                    <a:p>
                      <a:pPr marL="171450" indent="-171450">
                        <a:buFont typeface="Arial" charset="0"/>
                        <a:buChar char="•"/>
                      </a:pPr>
                      <a:r>
                        <a:rPr lang="en-US" sz="1200" dirty="0" smtClean="0"/>
                        <a:t>Compare and contrast the overall structure (e.g. chronology, comparison, cause/effect, and problem/solution) of events, ideas, concepts, or information in two or more texts. </a:t>
                      </a:r>
                    </a:p>
                    <a:p>
                      <a:pPr marL="171450" indent="-171450">
                        <a:buFont typeface="Arial" charset="0"/>
                        <a:buChar char="•"/>
                      </a:pPr>
                      <a:r>
                        <a:rPr lang="en-US" sz="1200" dirty="0" smtClean="0"/>
                        <a:t>Analyze information from multiple texts or sources to answer complex questions, investigate global issues, and solve real world problems or challenges. </a:t>
                      </a:r>
                      <a:endParaRPr lang="en-US" sz="1200" dirty="0"/>
                    </a:p>
                  </a:txBody>
                  <a:tcPr/>
                </a:tc>
              </a:tr>
            </a:tbl>
          </a:graphicData>
        </a:graphic>
      </p:graphicFrame>
    </p:spTree>
    <p:extLst>
      <p:ext uri="{BB962C8B-B14F-4D97-AF65-F5344CB8AC3E}">
        <p14:creationId xmlns:p14="http://schemas.microsoft.com/office/powerpoint/2010/main" val="1880018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8733813"/>
              </p:ext>
            </p:extLst>
          </p:nvPr>
        </p:nvGraphicFramePr>
        <p:xfrm>
          <a:off x="407626" y="433228"/>
          <a:ext cx="11193135" cy="528320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3: Interpret and Communicate Information from Science, Technology, Engineering, and Mathematics STEM proficient students will interpret and communicate information from science, technology, engineering, and mathematics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E. Develop an evidence-based opinion or argument.</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Participate in a discussion about learning experiences that simulates and guides thinking to express an opinion.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After discussion, express an opinion by completing a cloze sentence orally, with a drawing, dictation or developmentally appropriate writing.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Listen to the opinion of others.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After discussion, apply the prewriting and planning stages of the writing process to an opinion. </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Form an opinion based on prior knowledge and information provided.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Differentiate between facts and opinion within a specific source.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Listen and respond appropriately to the opinion of individuals and/or groups.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Draft a concluding statement that restates the opinion. </a:t>
                      </a:r>
                      <a:endParaRPr lang="en-US" sz="1400" dirty="0"/>
                    </a:p>
                  </a:txBody>
                  <a:tcPr/>
                </a:tc>
                <a:tc>
                  <a:txBody>
                    <a:bodyPr/>
                    <a:lstStyle/>
                    <a:p>
                      <a:pPr marL="171450" indent="-171450">
                        <a:buFont typeface="Arial" charset="0"/>
                        <a:buChar char="•"/>
                      </a:pPr>
                      <a:r>
                        <a:rPr lang="en-US" sz="1200" dirty="0" smtClean="0"/>
                        <a:t>Apply the prewriting and planning stages of the writing process to include formulating an opinion. </a:t>
                      </a:r>
                    </a:p>
                    <a:p>
                      <a:pPr marL="171450" indent="-171450">
                        <a:buFont typeface="Arial" charset="0"/>
                        <a:buChar char="•"/>
                      </a:pPr>
                      <a:r>
                        <a:rPr lang="en-US" sz="1200" dirty="0" smtClean="0"/>
                        <a:t>Differentiate facts or reasons from opinion(s) and select facts and/or details that support reasons. </a:t>
                      </a:r>
                    </a:p>
                    <a:p>
                      <a:pPr marL="171450" indent="-171450">
                        <a:buFont typeface="Arial" charset="0"/>
                        <a:buChar char="•"/>
                      </a:pPr>
                      <a:r>
                        <a:rPr lang="en-US" sz="1200" dirty="0" smtClean="0"/>
                        <a:t>Critique the opinions/arguments of individuals and/or group. </a:t>
                      </a:r>
                    </a:p>
                    <a:p>
                      <a:pPr marL="171450" indent="-171450">
                        <a:buFont typeface="Arial" charset="0"/>
                        <a:buChar char="•"/>
                      </a:pPr>
                      <a:r>
                        <a:rPr lang="en-US" sz="1200" dirty="0" smtClean="0"/>
                        <a:t>Write a conclusion that paraphrases the opinion or point of view. </a:t>
                      </a:r>
                    </a:p>
                    <a:p>
                      <a:pPr marL="171450" indent="-171450">
                        <a:buFont typeface="Arial" charset="0"/>
                        <a:buChar char="•"/>
                      </a:pPr>
                      <a:r>
                        <a:rPr lang="en-US" sz="1200" dirty="0" smtClean="0"/>
                        <a:t>Cite sources to support an evidence-based opinion. </a:t>
                      </a:r>
                      <a:endParaRPr lang="en-US" sz="1200" dirty="0"/>
                    </a:p>
                  </a:txBody>
                  <a:tcPr/>
                </a:tc>
              </a:tr>
            </a:tbl>
          </a:graphicData>
        </a:graphic>
      </p:graphicFrame>
    </p:spTree>
    <p:extLst>
      <p:ext uri="{BB962C8B-B14F-4D97-AF65-F5344CB8AC3E}">
        <p14:creationId xmlns:p14="http://schemas.microsoft.com/office/powerpoint/2010/main" val="1931746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08286953"/>
              </p:ext>
            </p:extLst>
          </p:nvPr>
        </p:nvGraphicFramePr>
        <p:xfrm>
          <a:off x="407626" y="433228"/>
          <a:ext cx="11193135" cy="613664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3: Interpret and Communicate Information from Science, Technology, Engineering, and Mathematics STEM proficient students will interpret and communicate information from science, technology, engineering, and mathematics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F: Communicate effectively and precisely with others.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Connect personal/prior knowledge and experiences.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Choose appropriate visuals to match presentations.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Use available technology appropriately to display ideas.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Ability to formulate questions targeted to specific needs.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Speak clearly enough to be heard and understood.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Communicate thoughts and ideas. </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Distinguish between relevant and irrelevant details.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Use a variety of formats to prepare the finding/conclusions of an information need for sharing.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Use technology to record and organize data/information.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Ask and answer questions such as who, what, where, when, why, and how to facilitate understanding of key details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Use appropriate non-verbal techniques to enhance communication, e.g., posture, eye contact, facial expressions, gestures.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Communicate understanding of information to others. </a:t>
                      </a:r>
                      <a:endParaRPr lang="en-US" sz="1400" dirty="0"/>
                    </a:p>
                  </a:txBody>
                  <a:tcPr/>
                </a:tc>
                <a:tc>
                  <a:txBody>
                    <a:bodyPr/>
                    <a:lstStyle/>
                    <a:p>
                      <a:pPr marL="171450" indent="-171450">
                        <a:buFont typeface="Arial" charset="0"/>
                        <a:buChar char="•"/>
                      </a:pPr>
                      <a:r>
                        <a:rPr lang="en-US" sz="1200" dirty="0" smtClean="0"/>
                        <a:t>appropriate facts and relevant descriptive details about topic. </a:t>
                      </a:r>
                    </a:p>
                    <a:p>
                      <a:pPr marL="171450" indent="-171450">
                        <a:buFont typeface="Arial" charset="0"/>
                        <a:buChar char="•"/>
                      </a:pPr>
                      <a:r>
                        <a:rPr lang="en-US" sz="1200" dirty="0" smtClean="0"/>
                        <a:t>Share information in an appropriate format for written, oral, sound, and/or visual presentations. </a:t>
                      </a:r>
                    </a:p>
                    <a:p>
                      <a:pPr marL="171450" indent="-171450">
                        <a:buFont typeface="Arial" charset="0"/>
                        <a:buChar char="•"/>
                      </a:pPr>
                      <a:r>
                        <a:rPr lang="en-US" sz="1200" dirty="0" smtClean="0"/>
                        <a:t>Differentiate media types for audience, environment, and purpose of presentation. </a:t>
                      </a:r>
                    </a:p>
                    <a:p>
                      <a:pPr marL="171450" indent="-171450">
                        <a:buFont typeface="Arial" charset="0"/>
                        <a:buChar char="•"/>
                      </a:pPr>
                      <a:r>
                        <a:rPr lang="en-US" sz="1200" dirty="0" smtClean="0"/>
                        <a:t>Take notes and record information in a variety of formats as needed, including technology. </a:t>
                      </a:r>
                    </a:p>
                    <a:p>
                      <a:pPr marL="171450" indent="-171450">
                        <a:buFont typeface="Arial" charset="0"/>
                        <a:buChar char="•"/>
                      </a:pPr>
                      <a:r>
                        <a:rPr lang="en-US" sz="1200" dirty="0" smtClean="0"/>
                        <a:t>Use appropriate non-verbal techniques to enhance communication, e.g., posture, eye-contact, facial expressions, gestures. </a:t>
                      </a:r>
                    </a:p>
                    <a:p>
                      <a:pPr marL="171450" indent="-171450">
                        <a:buFont typeface="Arial" charset="0"/>
                        <a:buChar char="•"/>
                      </a:pPr>
                      <a:r>
                        <a:rPr lang="en-US" sz="1200" dirty="0" smtClean="0"/>
                        <a:t>Communicate thoughts and ideas through a variety of forms, e.g. written, visual or auditory. </a:t>
                      </a:r>
                      <a:endParaRPr lang="en-US" sz="1200" dirty="0"/>
                    </a:p>
                  </a:txBody>
                  <a:tcPr/>
                </a:tc>
              </a:tr>
            </a:tbl>
          </a:graphicData>
        </a:graphic>
      </p:graphicFrame>
    </p:spTree>
    <p:extLst>
      <p:ext uri="{BB962C8B-B14F-4D97-AF65-F5344CB8AC3E}">
        <p14:creationId xmlns:p14="http://schemas.microsoft.com/office/powerpoint/2010/main" val="973682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79472199"/>
              </p:ext>
            </p:extLst>
          </p:nvPr>
        </p:nvGraphicFramePr>
        <p:xfrm>
          <a:off x="407626" y="433228"/>
          <a:ext cx="11193135" cy="549656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4: Engage in Inquiry STEM proficient students will engage in inquiry to investigate global issues,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A. Ask questions to identify and define global issues, challenges and real world real world problems.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Ask and answer questions: a. about content specific books. b. related to global issues c. to solve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Pose/ask questions about the problem/situation.</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Ask and/or answer who, what, where, how, when and why questions.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Make predictions based on personal interest, interests of others, or issues or problems around them.</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Ask questions to make sense of an issues or problem.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Ask or change a question to address issues or to solve problems.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Ask multiple questions to identify and define: a. global issues. b.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Pose/ask questions about the problem/situation using question words (e.g. who, what, where, how, when and why)  Identify what did not make sense.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Make predictions or ask questions. (CCSS RI.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Ask additional or clarifying questions when relevant and appropriate to further investigate global issues or to solve real world problems or challenges.</a:t>
                      </a:r>
                      <a:endParaRPr lang="en-US" sz="1400" dirty="0"/>
                    </a:p>
                  </a:txBody>
                  <a:tcPr/>
                </a:tc>
                <a:tc>
                  <a:txBody>
                    <a:bodyPr/>
                    <a:lstStyle/>
                    <a:p>
                      <a:pPr marL="171450" indent="-171450">
                        <a:buFont typeface="Arial" charset="0"/>
                        <a:buChar char="•"/>
                      </a:pPr>
                      <a:r>
                        <a:rPr lang="en-US" sz="1200" dirty="0" smtClean="0"/>
                        <a:t>Ask complex questions related to: a. science, technology, engineering, and mathematics. b. investigating global issues, solving real world problems or challenges. </a:t>
                      </a:r>
                    </a:p>
                    <a:p>
                      <a:pPr marL="171450" indent="-171450">
                        <a:buFont typeface="Arial" charset="0"/>
                        <a:buChar char="•"/>
                      </a:pPr>
                      <a:r>
                        <a:rPr lang="en-US" sz="1200" dirty="0" smtClean="0"/>
                        <a:t>Pose questions that elicit higher order thinking responses. </a:t>
                      </a:r>
                    </a:p>
                    <a:p>
                      <a:pPr marL="171450" indent="-171450">
                        <a:buFont typeface="Arial" charset="0"/>
                        <a:buChar char="•"/>
                      </a:pPr>
                      <a:r>
                        <a:rPr lang="en-US" sz="1200" dirty="0" smtClean="0"/>
                        <a:t>Use prior knowledge to individually formulate and refine questions to meet an informational needed. </a:t>
                      </a:r>
                    </a:p>
                    <a:p>
                      <a:pPr marL="171450" indent="-171450">
                        <a:buFont typeface="Arial" charset="0"/>
                        <a:buChar char="•"/>
                      </a:pPr>
                      <a:r>
                        <a:rPr lang="en-US" sz="1200" dirty="0" smtClean="0"/>
                        <a:t>Create research questions about global issues, social problems or challenges that are grade level appropriate and based on student or class interest. </a:t>
                      </a:r>
                    </a:p>
                    <a:p>
                      <a:pPr marL="171450" indent="-171450">
                        <a:buFont typeface="Arial" charset="0"/>
                        <a:buChar char="•"/>
                      </a:pPr>
                      <a:r>
                        <a:rPr lang="en-US" sz="1200" dirty="0" smtClean="0"/>
                        <a:t>Use background information to refine researchable questions. </a:t>
                      </a:r>
                    </a:p>
                    <a:p>
                      <a:pPr marL="171450" indent="-171450">
                        <a:buFont typeface="Arial" charset="0"/>
                        <a:buChar char="•"/>
                      </a:pPr>
                      <a:r>
                        <a:rPr lang="en-US" sz="1200" dirty="0" smtClean="0"/>
                        <a:t>Refine questions to investigate global issues or to solve real world problems or challenges. </a:t>
                      </a:r>
                    </a:p>
                    <a:p>
                      <a:pPr marL="171450" indent="-171450">
                        <a:buFont typeface="Arial" charset="0"/>
                        <a:buChar char="•"/>
                      </a:pPr>
                      <a:r>
                        <a:rPr lang="en-US" sz="1200" dirty="0" smtClean="0"/>
                        <a:t>Develop a plan for how the answer complex questions about real world problems or situations. </a:t>
                      </a:r>
                      <a:endParaRPr lang="en-US" sz="1200" dirty="0"/>
                    </a:p>
                  </a:txBody>
                  <a:tcPr/>
                </a:tc>
              </a:tr>
            </a:tbl>
          </a:graphicData>
        </a:graphic>
      </p:graphicFrame>
    </p:spTree>
    <p:extLst>
      <p:ext uri="{BB962C8B-B14F-4D97-AF65-F5344CB8AC3E}">
        <p14:creationId xmlns:p14="http://schemas.microsoft.com/office/powerpoint/2010/main" val="498643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87125341"/>
              </p:ext>
            </p:extLst>
          </p:nvPr>
        </p:nvGraphicFramePr>
        <p:xfrm>
          <a:off x="407626" y="433228"/>
          <a:ext cx="11193135" cy="622808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4: Engage in Inquiry STEM proficient students will engage in inquiry to investigate global issues,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B. Conduct research to refine questions and develop new questions.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With modeling and support, a. listen to information related to science, technology, engineering, or mathematics. b. discuss topic related to student, school or community interests, issues, or problems. c. ask and answer questions to better understand the questions, problems, or issues.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Explore books that have information about science, technology, engineering, and mathematics.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Learn how to change individual or group questions and create new questions.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Identify and gather appropriate information from science, technology, engineering, and mathematics content to investigate global issues,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Begin to apply note-taking strategies when searching information related to STEM.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Critically review information to better understand complex questions, real world problems, or global issues.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Ask complex questions related to: a. science, technology, engineering, and mathematics. b. investigating global issues, solving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Create new questions using information from science, technology, engineering, and mathematics content, to further investigate global issues, real world problems, or challenges. </a:t>
                      </a:r>
                      <a:endParaRPr lang="en-US" sz="1400" dirty="0"/>
                    </a:p>
                  </a:txBody>
                  <a:tcPr/>
                </a:tc>
                <a:tc>
                  <a:txBody>
                    <a:bodyPr/>
                    <a:lstStyle/>
                    <a:p>
                      <a:pPr marL="171450" indent="-171450">
                        <a:buFont typeface="Arial" charset="0"/>
                        <a:buChar char="•"/>
                      </a:pPr>
                      <a:r>
                        <a:rPr lang="en-US" sz="1200" dirty="0" smtClean="0"/>
                        <a:t>Identify evidence needed to solve real world problems, or challenges.</a:t>
                      </a:r>
                    </a:p>
                    <a:p>
                      <a:pPr marL="171450" indent="-171450">
                        <a:buFont typeface="Arial" charset="0"/>
                        <a:buChar char="•"/>
                      </a:pPr>
                      <a:r>
                        <a:rPr lang="en-US" sz="1200" dirty="0" smtClean="0"/>
                        <a:t> Collect information that may affect the understanding of complex questions, real world problems, or global issues.</a:t>
                      </a:r>
                    </a:p>
                    <a:p>
                      <a:pPr marL="171450" indent="-171450">
                        <a:buFont typeface="Arial" charset="0"/>
                        <a:buChar char="•"/>
                      </a:pPr>
                      <a:r>
                        <a:rPr lang="en-US" sz="1200" dirty="0" smtClean="0"/>
                        <a:t>Use keywords and text features to find information within a specific source. </a:t>
                      </a:r>
                    </a:p>
                    <a:p>
                      <a:pPr marL="171450" indent="-171450">
                        <a:buFont typeface="Arial" charset="0"/>
                        <a:buChar char="•"/>
                      </a:pPr>
                      <a:r>
                        <a:rPr lang="en-US" sz="1200" dirty="0" smtClean="0"/>
                        <a:t>Develop new questions using information from science, technology, engineering, and mathematics content.</a:t>
                      </a:r>
                    </a:p>
                    <a:p>
                      <a:pPr marL="171450" indent="-171450">
                        <a:buFont typeface="Arial" charset="0"/>
                        <a:buChar char="•"/>
                      </a:pPr>
                      <a:r>
                        <a:rPr lang="en-US" sz="1200" dirty="0" smtClean="0"/>
                        <a:t>Reflect on and refine research questions, theses, hypotheses, or positions based on new information discovered in the inquiry process. </a:t>
                      </a:r>
                    </a:p>
                    <a:p>
                      <a:pPr marL="171450" indent="-171450">
                        <a:buFont typeface="Arial" charset="0"/>
                        <a:buChar char="•"/>
                      </a:pPr>
                      <a:r>
                        <a:rPr lang="en-US" sz="1200" dirty="0" smtClean="0"/>
                        <a:t>Refine questions based on information/evidence found by individual and/or group researched. </a:t>
                      </a:r>
                    </a:p>
                    <a:p>
                      <a:pPr marL="171450" indent="-171450">
                        <a:buFont typeface="Arial" charset="0"/>
                        <a:buChar char="•"/>
                      </a:pPr>
                      <a:r>
                        <a:rPr lang="en-US" sz="1200" dirty="0" smtClean="0"/>
                        <a:t> Apply safe practices for both assignment-related and personal online searches. </a:t>
                      </a:r>
                      <a:endParaRPr lang="en-US" sz="1200" dirty="0"/>
                    </a:p>
                  </a:txBody>
                  <a:tcPr/>
                </a:tc>
              </a:tr>
            </a:tbl>
          </a:graphicData>
        </a:graphic>
      </p:graphicFrame>
    </p:spTree>
    <p:extLst>
      <p:ext uri="{BB962C8B-B14F-4D97-AF65-F5344CB8AC3E}">
        <p14:creationId xmlns:p14="http://schemas.microsoft.com/office/powerpoint/2010/main" val="195666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92078472"/>
              </p:ext>
            </p:extLst>
          </p:nvPr>
        </p:nvGraphicFramePr>
        <p:xfrm>
          <a:off x="407626" y="433228"/>
          <a:ext cx="11193135" cy="564896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5: Engage in Logical Reasoning STEM proficient students will engage in logical reasoning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A. Engage in critical thinking.</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Utilize the five senses; look, feel, taste, hear, and smell, while engaged in thinking about science, technology, engineering, and mathematics related topics.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Engage in conversation with peers and adults using appropriate vocabulary and symbols in sentences.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Verbally describe an object based on its physical characteristics.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Draw and write words or symbols to communicate his/her thoughts, ideas or knowledge.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Repeat one’s own thoughts and the thoughts of others.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Determine what information is important/relevant when asking and answering complex questions.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Make connections and explain relationships among the questions, global issues and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Reflect on one’s own thoughts while engaged in decision-making, investigation, and/or problem-solving (e.g. what do I already know about this topic, or KWL strategy).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400" dirty="0" smtClean="0"/>
                        <a:t>Recognize and reflect upon the thoughts of others while engaged in decision-making, investigation, or problem-solving.</a:t>
                      </a:r>
                      <a:endParaRPr lang="en-US" sz="1400" dirty="0"/>
                    </a:p>
                  </a:txBody>
                  <a:tcPr/>
                </a:tc>
                <a:tc>
                  <a:txBody>
                    <a:bodyPr/>
                    <a:lstStyle/>
                    <a:p>
                      <a:pPr marL="171450" indent="-171450">
                        <a:buFont typeface="Arial" charset="0"/>
                        <a:buChar char="•"/>
                      </a:pPr>
                      <a:r>
                        <a:rPr lang="en-US" sz="1200" dirty="0" smtClean="0"/>
                        <a:t>Construct answers to complex questions while investigating global issues, and developing solutions to real world problems or challenges.  </a:t>
                      </a:r>
                    </a:p>
                    <a:p>
                      <a:pPr marL="171450" indent="-171450">
                        <a:buFont typeface="Arial" charset="0"/>
                        <a:buChar char="•"/>
                      </a:pPr>
                      <a:r>
                        <a:rPr lang="en-US" sz="1200" dirty="0" smtClean="0"/>
                        <a:t>Analyze the relationships and connections between the question and global issues, real world problems or challenges. </a:t>
                      </a:r>
                    </a:p>
                    <a:p>
                      <a:pPr marL="171450" indent="-171450">
                        <a:buFont typeface="Arial" charset="0"/>
                        <a:buChar char="•"/>
                      </a:pPr>
                      <a:r>
                        <a:rPr lang="en-US" sz="1200" dirty="0" smtClean="0"/>
                        <a:t>Create a plan or strategy for answering complex questions, solving global issues, and/or addressing real world problems. </a:t>
                      </a:r>
                    </a:p>
                    <a:p>
                      <a:pPr marL="171450" indent="-171450">
                        <a:buFont typeface="Arial" charset="0"/>
                        <a:buChar char="•"/>
                      </a:pPr>
                      <a:r>
                        <a:rPr lang="en-US" sz="1200" dirty="0" smtClean="0"/>
                        <a:t>Demonstrate an ability to reflect on one’s own thoughts and the thoughts of others. </a:t>
                      </a:r>
                    </a:p>
                    <a:p>
                      <a:pPr marL="171450" indent="-171450">
                        <a:buFont typeface="Arial" charset="0"/>
                        <a:buChar char="•"/>
                      </a:pPr>
                      <a:r>
                        <a:rPr lang="en-US" sz="1200" dirty="0" smtClean="0"/>
                        <a:t>Evaluate one’s own reflection and the reflections of others while engaged in decision-making, investigation, or problem-solving.</a:t>
                      </a:r>
                      <a:endParaRPr lang="en-US" sz="1200" dirty="0"/>
                    </a:p>
                  </a:txBody>
                  <a:tcPr/>
                </a:tc>
              </a:tr>
            </a:tbl>
          </a:graphicData>
        </a:graphic>
      </p:graphicFrame>
    </p:spTree>
    <p:extLst>
      <p:ext uri="{BB962C8B-B14F-4D97-AF65-F5344CB8AC3E}">
        <p14:creationId xmlns:p14="http://schemas.microsoft.com/office/powerpoint/2010/main" val="1509319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5886817"/>
              </p:ext>
            </p:extLst>
          </p:nvPr>
        </p:nvGraphicFramePr>
        <p:xfrm>
          <a:off x="407626" y="433228"/>
          <a:ext cx="11193135" cy="613156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5: Engage in Logical Reasoning STEM proficient students will engage in logical reasoning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B. Evaluate, select, and apply appropriate systematic approaches (scientific investigations, engineering design processes, and science practices and Standards for Mathematical Practices).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Begin to apply step by step strategies for practicing what is learned in science, technology, engineering, and mathematics.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Begin asking questions, exploring global issues or solving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Find information to answer questions or solve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Refine steps to see a different answer or solution.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Draw or write a picture of one’s mental image of the steps when investigating global issues or solving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Recall previous steps.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Recognize ideas can be repeated.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Begin to use science practices and Standards for Mathematical Practices to solve real world problems or challenges.</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grade appropriate systematic approaches that can be used to ask complex questions, investigate global issues, and solve real world problems or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Compare systematic approaches to select the best approach to solving real world problems or challenges (e.g. Engineering Design Process, Scientific Process).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Evaluate systematic approaches that can be used to explore questions, global issues or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Apply a systematic approach to answer complex questions, investigate global issues or solve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Evaluate the appropriateness and effectiveness of the selected systematic approaches and continue, modify, or replace the systematic approach.</a:t>
                      </a:r>
                      <a:endParaRPr lang="en-US" sz="1200" dirty="0"/>
                    </a:p>
                  </a:txBody>
                  <a:tcPr/>
                </a:tc>
                <a:tc>
                  <a:txBody>
                    <a:bodyPr/>
                    <a:lstStyle/>
                    <a:p>
                      <a:pPr marL="171450" indent="-171450">
                        <a:buFont typeface="Arial" charset="0"/>
                        <a:buChar char="•"/>
                      </a:pPr>
                      <a:r>
                        <a:rPr lang="en-US" sz="1050" dirty="0" smtClean="0"/>
                        <a:t>Select the grade appropriate systematic approach: scientific or engineering design process etc. to investigate global issues or solve real world problems or challenges. </a:t>
                      </a:r>
                    </a:p>
                    <a:p>
                      <a:pPr marL="171450" indent="-171450">
                        <a:buFont typeface="Arial" charset="0"/>
                        <a:buChar char="•"/>
                      </a:pPr>
                      <a:r>
                        <a:rPr lang="en-US" sz="1050" dirty="0" smtClean="0"/>
                        <a:t>Determine whether systematic approaches can be applied to multiple disciplines. </a:t>
                      </a:r>
                    </a:p>
                    <a:p>
                      <a:pPr marL="171450" indent="-171450">
                        <a:buFont typeface="Arial" charset="0"/>
                        <a:buChar char="•"/>
                      </a:pPr>
                      <a:r>
                        <a:rPr lang="en-US" sz="1050" dirty="0" smtClean="0"/>
                        <a:t>Evaluate systematic approaches that can be used to explore questions, global issues, or real world problems. </a:t>
                      </a:r>
                    </a:p>
                    <a:p>
                      <a:pPr marL="171450" indent="-171450">
                        <a:buFont typeface="Arial" charset="0"/>
                        <a:buChar char="•"/>
                      </a:pPr>
                      <a:r>
                        <a:rPr lang="en-US" sz="1050" dirty="0" smtClean="0"/>
                        <a:t>Monitor the progress toward answering questions, investigating global issues or solving real world problems or challenges. </a:t>
                      </a:r>
                    </a:p>
                    <a:p>
                      <a:pPr marL="171450" indent="-171450">
                        <a:buFont typeface="Arial" charset="0"/>
                        <a:buChar char="•"/>
                      </a:pPr>
                      <a:r>
                        <a:rPr lang="en-US" sz="1050" dirty="0" smtClean="0"/>
                        <a:t>Analyze and interpret data accurately and appropriately  </a:t>
                      </a:r>
                    </a:p>
                    <a:p>
                      <a:pPr marL="171450" indent="-171450">
                        <a:buFont typeface="Arial" charset="0"/>
                        <a:buChar char="•"/>
                      </a:pPr>
                      <a:r>
                        <a:rPr lang="en-US" sz="1050" dirty="0" smtClean="0"/>
                        <a:t>Evaluate and explain why some information may not be found or known. </a:t>
                      </a:r>
                    </a:p>
                    <a:p>
                      <a:pPr marL="171450" indent="-171450">
                        <a:buFont typeface="Arial" charset="0"/>
                        <a:buChar char="•"/>
                      </a:pPr>
                      <a:r>
                        <a:rPr lang="en-US" sz="1050" dirty="0" smtClean="0"/>
                        <a:t>Apply and evaluate systematic approaches when designing new or yet to be invented models, and to solve current or future real world problems. </a:t>
                      </a:r>
                    </a:p>
                    <a:p>
                      <a:pPr marL="171450" indent="-171450">
                        <a:buFont typeface="Arial" charset="0"/>
                        <a:buChar char="•"/>
                      </a:pPr>
                      <a:r>
                        <a:rPr lang="en-US" sz="1050" dirty="0" smtClean="0"/>
                        <a:t>Apply science practices and Standards for Mathematical Practices to answer complex questions, investigate global issues, and solve real world problems or challenges related to STEM</a:t>
                      </a:r>
                      <a:endParaRPr lang="en-US" sz="1050" dirty="0"/>
                    </a:p>
                  </a:txBody>
                  <a:tcPr/>
                </a:tc>
              </a:tr>
            </a:tbl>
          </a:graphicData>
        </a:graphic>
      </p:graphicFrame>
    </p:spTree>
    <p:extLst>
      <p:ext uri="{BB962C8B-B14F-4D97-AF65-F5344CB8AC3E}">
        <p14:creationId xmlns:p14="http://schemas.microsoft.com/office/powerpoint/2010/main" val="131956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45369187"/>
              </p:ext>
            </p:extLst>
          </p:nvPr>
        </p:nvGraphicFramePr>
        <p:xfrm>
          <a:off x="407626" y="433228"/>
          <a:ext cx="11193135" cy="577088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5: Engage in Logical Reasoning STEM proficient students will engage in logical reasoning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C. Apply science, technology, engineering, and mathematics content to construct creative and innovative ideas.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Explore products/models that use science, technology, engineering, and mathematics.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products/models.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Manipulate materials to create new ideas.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Build simple model.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Use a mixture of tools to solve real world problems and meet challenges.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Explain their model to others</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Ask and answer questions through gathering and synthesizing information to construct new ideas.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Ask questions to explore possible solutions to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Engage in projects to create products/models/prototypes that use the knowledge of science, technology, engineering, and mathematics content.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creative tools, products and current processes used today, or that may be invented in the future to solve real world problems and/or improve processes or systems.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Develop solutions through creating products/models/prototypes for challenges and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Present finished products/models/prototypes through public speaking, displays or exhibits.</a:t>
                      </a:r>
                      <a:endParaRPr lang="en-US" sz="1200" dirty="0"/>
                    </a:p>
                  </a:txBody>
                  <a:tcPr/>
                </a:tc>
                <a:tc>
                  <a:txBody>
                    <a:bodyPr/>
                    <a:lstStyle/>
                    <a:p>
                      <a:pPr marL="171450" indent="-171450">
                        <a:buFont typeface="Arial" charset="0"/>
                        <a:buChar char="•"/>
                      </a:pPr>
                      <a:r>
                        <a:rPr lang="en-US" sz="1200" dirty="0" smtClean="0"/>
                        <a:t>Create or improve upon innovative ideas or existing products that use the knowledge of science, technology, engineering, and mathematics content.  </a:t>
                      </a:r>
                    </a:p>
                    <a:p>
                      <a:pPr marL="171450" indent="-171450">
                        <a:buFont typeface="Arial" charset="0"/>
                        <a:buChar char="•"/>
                      </a:pPr>
                      <a:r>
                        <a:rPr lang="en-US" sz="1200" dirty="0" smtClean="0"/>
                        <a:t>Ask and answer complex questions to construct creative and innovative ideas. </a:t>
                      </a:r>
                    </a:p>
                    <a:p>
                      <a:pPr marL="171450" indent="-171450">
                        <a:buFont typeface="Arial" charset="0"/>
                        <a:buChar char="•"/>
                      </a:pPr>
                      <a:r>
                        <a:rPr lang="en-US" sz="1200" dirty="0" smtClean="0"/>
                        <a:t>Imagine and brainstorm ways to find possible solutions to current real world problems or challenges. </a:t>
                      </a:r>
                    </a:p>
                    <a:p>
                      <a:pPr marL="171450" indent="-171450">
                        <a:buFont typeface="Arial" charset="0"/>
                        <a:buChar char="•"/>
                      </a:pPr>
                      <a:r>
                        <a:rPr lang="en-US" sz="1200" dirty="0" smtClean="0"/>
                        <a:t>Design models that show innovation and creativity. </a:t>
                      </a:r>
                    </a:p>
                    <a:p>
                      <a:pPr marL="171450" indent="-171450">
                        <a:buFont typeface="Arial" charset="0"/>
                        <a:buChar char="•"/>
                      </a:pPr>
                      <a:r>
                        <a:rPr lang="en-US" sz="1200" dirty="0" smtClean="0"/>
                        <a:t>Present finished models or future plans for designing and building creative and innovative models in a public speak, display or exhibit.</a:t>
                      </a:r>
                      <a:endParaRPr lang="en-US" sz="1200" dirty="0"/>
                    </a:p>
                  </a:txBody>
                  <a:tcPr/>
                </a:tc>
              </a:tr>
            </a:tbl>
          </a:graphicData>
        </a:graphic>
      </p:graphicFrame>
    </p:spTree>
    <p:extLst>
      <p:ext uri="{BB962C8B-B14F-4D97-AF65-F5344CB8AC3E}">
        <p14:creationId xmlns:p14="http://schemas.microsoft.com/office/powerpoint/2010/main" val="1344953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929315"/>
              </p:ext>
            </p:extLst>
          </p:nvPr>
        </p:nvGraphicFramePr>
        <p:xfrm>
          <a:off x="407626" y="433228"/>
          <a:ext cx="11193135" cy="595376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5: Engage in Logical Reasoning STEM proficient students will engage in logical reasoning to answer complex questions, to investigate global issues, and to develop solutions for challenges, and real world problems.</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D. Analyze the impact of global issues and real world problems at the local, national, and international levels.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home, school neighborhood and community through pictures and words.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and describe how a globe and maps can be used to help people locate places.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Brainstorm real world problems that occur in the home, school, neighborhood or community.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Understand the past and present when exploring global issues or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Discuss historical or current issues and topics using science, technology, engineering, and mathematics content that are relevant to student's or other's home, school, neighborhood, or community</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age appropriate global issues that may impact local/national/global decisions.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Use geographic tools to locate and describe places on Earth.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Generate questions that could be asked about the local/national/global issues identified.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Gather information, including data from a variety of print, digital and multimedia resources, to build background knowledge/awareness and answer complex questions about the local/national/global issues identified.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Describe, in detail, and explain global issues past and present.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Describe historical or current events that include science, technology, engineering and mathematics content that may have had an impact on changing or making better human life locally or nationally.</a:t>
                      </a:r>
                      <a:endParaRPr lang="en-US" sz="1200" dirty="0"/>
                    </a:p>
                  </a:txBody>
                  <a:tcPr/>
                </a:tc>
                <a:tc>
                  <a:txBody>
                    <a:bodyPr/>
                    <a:lstStyle/>
                    <a:p>
                      <a:pPr marL="171450" indent="-171450">
                        <a:buFont typeface="Arial" charset="0"/>
                        <a:buChar char="•"/>
                      </a:pPr>
                      <a:r>
                        <a:rPr lang="en-US" sz="1200" dirty="0" smtClean="0"/>
                        <a:t>Demonstrate an understanding of how history changes human life where you live and around the world. </a:t>
                      </a:r>
                    </a:p>
                    <a:p>
                      <a:pPr marL="171450" indent="-171450">
                        <a:buFont typeface="Arial" charset="0"/>
                        <a:buChar char="•"/>
                      </a:pPr>
                      <a:r>
                        <a:rPr lang="en-US" sz="1200" dirty="0" smtClean="0"/>
                        <a:t>Use geographic tools to locate places and describe human and physical characteristics.</a:t>
                      </a:r>
                    </a:p>
                    <a:p>
                      <a:pPr marL="171450" indent="-171450">
                        <a:buFont typeface="Arial" charset="0"/>
                        <a:buChar char="•"/>
                      </a:pPr>
                      <a:r>
                        <a:rPr lang="en-US" sz="1200" dirty="0" smtClean="0"/>
                        <a:t>Compare and contrast science, technology, and engineering used past and present. </a:t>
                      </a:r>
                    </a:p>
                    <a:p>
                      <a:pPr marL="171450" indent="-171450">
                        <a:buFont typeface="Arial" charset="0"/>
                        <a:buChar char="•"/>
                      </a:pPr>
                      <a:r>
                        <a:rPr lang="en-US" sz="1200" dirty="0" smtClean="0"/>
                        <a:t>Research the history or origin of a global issues, real world problems, or challenges. </a:t>
                      </a:r>
                    </a:p>
                    <a:p>
                      <a:pPr marL="171450" indent="-171450">
                        <a:buFont typeface="Arial" charset="0"/>
                        <a:buChar char="•"/>
                      </a:pPr>
                      <a:r>
                        <a:rPr lang="en-US" sz="1200" dirty="0" smtClean="0"/>
                        <a:t>Gather information, including data from a variety of print, digital and multimedia resources, to build background knowledge/awareness, and to answer complex questions about the global issues identified. </a:t>
                      </a:r>
                    </a:p>
                    <a:p>
                      <a:pPr marL="171450" indent="-171450">
                        <a:buFont typeface="Arial" charset="0"/>
                        <a:buChar char="•"/>
                      </a:pPr>
                      <a:r>
                        <a:rPr lang="en-US" sz="1200" dirty="0" smtClean="0"/>
                        <a:t>Analyze historical or current events that include science, technology, engineering, and mathematics content and that may have had an impact on changing or making better the life of people, animals, environment … locally, nationally, and internationally.</a:t>
                      </a:r>
                      <a:endParaRPr lang="en-US" sz="1200" dirty="0"/>
                    </a:p>
                  </a:txBody>
                  <a:tcPr/>
                </a:tc>
              </a:tr>
            </a:tbl>
          </a:graphicData>
        </a:graphic>
      </p:graphicFrame>
    </p:spTree>
    <p:extLst>
      <p:ext uri="{BB962C8B-B14F-4D97-AF65-F5344CB8AC3E}">
        <p14:creationId xmlns:p14="http://schemas.microsoft.com/office/powerpoint/2010/main" val="1544302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51156715"/>
              </p:ext>
            </p:extLst>
          </p:nvPr>
        </p:nvGraphicFramePr>
        <p:xfrm>
          <a:off x="407626" y="433228"/>
          <a:ext cx="11193135" cy="658876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6: Collaborate as a STEM team STEM proficient students will collaborate as a STEM team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A. Identify, analyze, and perform a science, technology, engineering, and mathematics specific subject matter experts role.</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a scientist, technologist, technician, engineer, and mathematician.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Recognize workers as human resources.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Explore different STEM specific subject matter experts’ roles.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Ask questions to learn what a scientist, technologist, technician, engineer, and mathematician does.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Role play what a scientist, technologist, technician, engineer, and mathematician do in the work place.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Work cooperatively with others when asking and answering questions, investigating global issues, or solving real world problems, or challenges.</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a STEM team’s goal before engaging in STEM activities.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examples of specialized jobs in local/national/global settings (e.g. nurses, truck drivers, lawyers, and postal workers).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science, technology, engineering, and mathematics specific subject matter expert(s) and the knowledge they have that makes them experts in their given area.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Determine which STEM professional each team member will play.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Begin to apply knowledge from science, technology, engineering, and mathematics when performing SME roles.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Role-play a scientist, technologist, technician, engineer, and mathematician while engaged in STEM activities/tasks such as working to solve real world problems.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Demonstrate the willingness and positive behaviors to cooperate and collaborate with others.</a:t>
                      </a:r>
                      <a:endParaRPr lang="en-US" sz="1200" dirty="0"/>
                    </a:p>
                  </a:txBody>
                  <a:tcPr/>
                </a:tc>
                <a:tc>
                  <a:txBody>
                    <a:bodyPr/>
                    <a:lstStyle/>
                    <a:p>
                      <a:pPr marL="171450" indent="-171450">
                        <a:buFont typeface="Arial" charset="0"/>
                        <a:buChar char="•"/>
                      </a:pPr>
                      <a:r>
                        <a:rPr lang="en-US" sz="1200" dirty="0" smtClean="0"/>
                        <a:t>Analyze and apply knowledge using science, technology, engineering, and mathematics content while engaged in a specific subject matter expert role(s). </a:t>
                      </a:r>
                    </a:p>
                    <a:p>
                      <a:pPr marL="171450" indent="-171450">
                        <a:buFont typeface="Arial" charset="0"/>
                        <a:buChar char="•"/>
                      </a:pPr>
                      <a:r>
                        <a:rPr lang="en-US" sz="1200" dirty="0" smtClean="0"/>
                        <a:t>Describe how available resources affect specialization and trade. </a:t>
                      </a:r>
                    </a:p>
                    <a:p>
                      <a:pPr marL="171450" indent="-171450">
                        <a:buFont typeface="Arial" charset="0"/>
                        <a:buChar char="•"/>
                      </a:pPr>
                      <a:r>
                        <a:rPr lang="en-US" sz="1200" dirty="0" smtClean="0"/>
                        <a:t>Identify and analyze the different STEM professions. </a:t>
                      </a:r>
                    </a:p>
                    <a:p>
                      <a:pPr marL="171450" indent="-171450">
                        <a:buFont typeface="Arial" charset="0"/>
                        <a:buChar char="•"/>
                      </a:pPr>
                      <a:r>
                        <a:rPr lang="en-US" sz="1200" dirty="0" smtClean="0"/>
                        <a:t>Identify and employ themselves or others as subject matter experts. </a:t>
                      </a:r>
                    </a:p>
                    <a:p>
                      <a:pPr marL="171450" indent="-171450">
                        <a:buFont typeface="Arial" charset="0"/>
                        <a:buChar char="•"/>
                      </a:pPr>
                      <a:r>
                        <a:rPr lang="en-US" sz="1200" dirty="0" smtClean="0"/>
                        <a:t>Employ the willingness and positive behaviors to cooperate and collaborate with others. </a:t>
                      </a:r>
                    </a:p>
                    <a:p>
                      <a:pPr marL="171450" indent="-171450">
                        <a:buFont typeface="Arial" charset="0"/>
                        <a:buChar char="•"/>
                      </a:pPr>
                      <a:r>
                        <a:rPr lang="en-US" sz="1200" dirty="0" smtClean="0"/>
                        <a:t>Perform multiple duties of the subject matter expert within a group or team to complete a task(s). </a:t>
                      </a:r>
                    </a:p>
                    <a:p>
                      <a:pPr marL="171450" indent="-171450">
                        <a:buFont typeface="Arial" charset="0"/>
                        <a:buChar char="•"/>
                      </a:pPr>
                      <a:r>
                        <a:rPr lang="en-US" sz="1200" dirty="0" smtClean="0"/>
                        <a:t>Determine the STEM team’s goal before engaging in STEM activities.</a:t>
                      </a:r>
                      <a:endParaRPr lang="en-US" sz="1200" dirty="0"/>
                    </a:p>
                  </a:txBody>
                  <a:tcPr/>
                </a:tc>
              </a:tr>
            </a:tbl>
          </a:graphicData>
        </a:graphic>
      </p:graphicFrame>
    </p:spTree>
    <p:extLst>
      <p:ext uri="{BB962C8B-B14F-4D97-AF65-F5344CB8AC3E}">
        <p14:creationId xmlns:p14="http://schemas.microsoft.com/office/powerpoint/2010/main" val="107709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36" y="420209"/>
            <a:ext cx="11622795" cy="6079742"/>
          </a:xfrm>
        </p:spPr>
        <p:txBody>
          <a:bodyPr>
            <a:normAutofit fontScale="90000"/>
          </a:bodyPr>
          <a:lstStyle/>
          <a:p>
            <a:r>
              <a:rPr lang="en-US" sz="3100" dirty="0" smtClean="0">
                <a:solidFill>
                  <a:srgbClr val="0070C0"/>
                </a:solidFill>
                <a:latin typeface="Times New Roman" charset="0"/>
                <a:ea typeface="Times New Roman" charset="0"/>
                <a:cs typeface="Times New Roman" charset="0"/>
              </a:rPr>
              <a:t/>
            </a:r>
            <a:br>
              <a:rPr lang="en-US" sz="3100" dirty="0" smtClean="0">
                <a:solidFill>
                  <a:srgbClr val="0070C0"/>
                </a:solidFill>
                <a:latin typeface="Times New Roman" charset="0"/>
                <a:ea typeface="Times New Roman" charset="0"/>
                <a:cs typeface="Times New Roman" charset="0"/>
              </a:rPr>
            </a:br>
            <a:r>
              <a:rPr lang="en-US" sz="3100" dirty="0" smtClean="0">
                <a:solidFill>
                  <a:srgbClr val="0070C0"/>
                </a:solidFill>
                <a:latin typeface="Times New Roman" charset="0"/>
                <a:ea typeface="Times New Roman" charset="0"/>
                <a:cs typeface="Times New Roman" charset="0"/>
              </a:rPr>
              <a:t>                                         </a:t>
            </a:r>
            <a:r>
              <a:rPr lang="en-US" sz="3100" b="1" dirty="0" smtClean="0">
                <a:solidFill>
                  <a:srgbClr val="0070C0"/>
                </a:solidFill>
                <a:latin typeface="Bookman Old Style" charset="0"/>
                <a:ea typeface="Bookman Old Style" charset="0"/>
                <a:cs typeface="Bookman Old Style" charset="0"/>
              </a:rPr>
              <a:t>Grade Level Overview</a:t>
            </a:r>
            <a:r>
              <a:rPr lang="en-US" sz="2200" dirty="0" smtClean="0">
                <a:solidFill>
                  <a:srgbClr val="0070C0"/>
                </a:solidFill>
                <a:latin typeface="Times New Roman" charset="0"/>
                <a:ea typeface="Times New Roman" charset="0"/>
                <a:cs typeface="Times New Roman" charset="0"/>
              </a:rPr>
              <a:t/>
            </a:r>
            <a:br>
              <a:rPr lang="en-US" sz="2200" dirty="0" smtClean="0">
                <a:solidFill>
                  <a:srgbClr val="0070C0"/>
                </a:solidFill>
                <a:latin typeface="Times New Roman" charset="0"/>
                <a:ea typeface="Times New Roman" charset="0"/>
                <a:cs typeface="Times New Roman" charset="0"/>
              </a:rPr>
            </a:br>
            <a:r>
              <a:rPr lang="en-US" sz="2000" dirty="0" smtClean="0"/>
              <a:t/>
            </a:r>
            <a:br>
              <a:rPr lang="en-US" sz="2000" dirty="0" smtClean="0"/>
            </a:br>
            <a:r>
              <a:rPr lang="en-US" sz="2000" b="1" dirty="0" smtClean="0">
                <a:solidFill>
                  <a:srgbClr val="0070C0"/>
                </a:solidFill>
                <a:latin typeface="Bookman Old Style" charset="0"/>
                <a:ea typeface="Bookman Old Style" charset="0"/>
                <a:cs typeface="Bookman Old Style" charset="0"/>
              </a:rPr>
              <a:t>Kindergarten</a:t>
            </a:r>
            <a:r>
              <a:rPr lang="en-US" sz="2000" b="1" dirty="0" smtClean="0"/>
              <a:t> students will be </a:t>
            </a:r>
            <a:r>
              <a:rPr lang="en-US" sz="2000" b="1" dirty="0"/>
              <a:t>introduced to STEM Standards of Practice that will engage them </a:t>
            </a:r>
            <a:r>
              <a:rPr lang="en-US" sz="2000" b="1" dirty="0" smtClean="0"/>
              <a:t>in the engineering design process.</a:t>
            </a:r>
            <a:br>
              <a:rPr lang="en-US" sz="2000" b="1" dirty="0" smtClean="0"/>
            </a:br>
            <a:r>
              <a:rPr lang="en-US" sz="2000" b="1" dirty="0" smtClean="0">
                <a:solidFill>
                  <a:srgbClr val="0070C0"/>
                </a:solidFill>
                <a:latin typeface="Bookman Old Style" charset="0"/>
                <a:ea typeface="Bookman Old Style" charset="0"/>
                <a:cs typeface="Bookman Old Style" charset="0"/>
              </a:rPr>
              <a:t>First</a:t>
            </a:r>
            <a:r>
              <a:rPr lang="en-US" sz="2000" b="1" dirty="0" smtClean="0">
                <a:latin typeface="Bookman Old Style" charset="0"/>
                <a:ea typeface="Bookman Old Style" charset="0"/>
                <a:cs typeface="Bookman Old Style" charset="0"/>
              </a:rPr>
              <a:t> </a:t>
            </a:r>
            <a:r>
              <a:rPr lang="en-US" sz="2000" b="1" dirty="0" smtClean="0"/>
              <a:t>grade </a:t>
            </a:r>
            <a:r>
              <a:rPr lang="en-US" sz="2000" b="1" dirty="0"/>
              <a:t>students will </a:t>
            </a:r>
            <a:r>
              <a:rPr lang="en-US" sz="2000" b="1" dirty="0" smtClean="0"/>
              <a:t>be introduced and begin to have </a:t>
            </a:r>
            <a:r>
              <a:rPr lang="en-US" sz="2000" b="1" dirty="0"/>
              <a:t>a clear understanding of STEM content, skills, and practices, and they would have been exposed to inquiry-based, problem-based, and </a:t>
            </a:r>
            <a:r>
              <a:rPr lang="en-US" sz="2000" b="1" dirty="0" smtClean="0"/>
              <a:t>project-based </a:t>
            </a:r>
            <a:r>
              <a:rPr lang="en-US" sz="2000" b="1" dirty="0"/>
              <a:t>learning. </a:t>
            </a:r>
            <a:r>
              <a:rPr lang="en-US" sz="2000" b="1" dirty="0" smtClean="0"/>
              <a:t/>
            </a:r>
            <a:br>
              <a:rPr lang="en-US" sz="2000" b="1" dirty="0" smtClean="0"/>
            </a:br>
            <a:r>
              <a:rPr lang="en-US" sz="2000" b="1" dirty="0" smtClean="0">
                <a:solidFill>
                  <a:srgbClr val="0070C0"/>
                </a:solidFill>
                <a:latin typeface="Bookman Old Style" charset="0"/>
                <a:ea typeface="Bookman Old Style" charset="0"/>
                <a:cs typeface="Bookman Old Style" charset="0"/>
              </a:rPr>
              <a:t>Second </a:t>
            </a:r>
            <a:r>
              <a:rPr lang="en-US" sz="2000" b="1" dirty="0"/>
              <a:t>grade students </a:t>
            </a:r>
            <a:r>
              <a:rPr lang="en-US" sz="2000" b="1" dirty="0" smtClean="0"/>
              <a:t>will </a:t>
            </a:r>
            <a:r>
              <a:rPr lang="en-US" sz="2000" b="1" dirty="0"/>
              <a:t>begin to have a clear understanding of STEM content, skills, and practices, and they would have been exposed to inquiry-based, problem-based, and project-based learning. </a:t>
            </a:r>
            <a:r>
              <a:rPr lang="en-US" sz="2000" b="1" dirty="0" smtClean="0"/>
              <a:t/>
            </a:r>
            <a:br>
              <a:rPr lang="en-US" sz="2000" b="1" dirty="0" smtClean="0"/>
            </a:br>
            <a:r>
              <a:rPr lang="en-US" sz="2000" b="1" dirty="0" smtClean="0">
                <a:solidFill>
                  <a:srgbClr val="0070C0"/>
                </a:solidFill>
                <a:latin typeface="Bookman Old Style" charset="0"/>
                <a:ea typeface="Bookman Old Style" charset="0"/>
                <a:cs typeface="Bookman Old Style" charset="0"/>
              </a:rPr>
              <a:t>Third </a:t>
            </a:r>
            <a:r>
              <a:rPr lang="en-US" sz="2000" b="1" dirty="0">
                <a:ea typeface="Bookman Old Style" charset="0"/>
                <a:cs typeface="Bookman Old Style" charset="0"/>
              </a:rPr>
              <a:t>grade </a:t>
            </a:r>
            <a:r>
              <a:rPr lang="en-US" sz="2000" b="1" dirty="0"/>
              <a:t>students students focus on demonstrating an understanding of how to connect science, technology, engineering and mathematics content, practices or processes while engaging in inquiry-based, problem-based, and project-based learning activities. By the end of third grade, students will be able to integrate STEM content, practices and processes to other disciplines when asking questions, solving problems, or meeting challenges. Students should also begin to apply the STEM Standards of Practice that will engage them in scientific </a:t>
            </a:r>
            <a:r>
              <a:rPr lang="en-US" sz="2000" b="1" dirty="0" smtClean="0"/>
              <a:t>process.</a:t>
            </a:r>
            <a:br>
              <a:rPr lang="en-US" sz="2000" b="1" dirty="0" smtClean="0"/>
            </a:br>
            <a:r>
              <a:rPr lang="en-US" sz="2000" b="1" dirty="0" smtClean="0">
                <a:solidFill>
                  <a:srgbClr val="0070C0"/>
                </a:solidFill>
                <a:latin typeface="Bookman Old Style" charset="0"/>
                <a:ea typeface="Bookman Old Style" charset="0"/>
                <a:cs typeface="Bookman Old Style" charset="0"/>
              </a:rPr>
              <a:t>Fourth </a:t>
            </a:r>
            <a:r>
              <a:rPr lang="en-US" sz="2000" b="1" dirty="0" smtClean="0">
                <a:ea typeface="Bookman Old Style" charset="0"/>
                <a:cs typeface="Bookman Old Style" charset="0"/>
              </a:rPr>
              <a:t>grade </a:t>
            </a:r>
            <a:r>
              <a:rPr lang="en-US" sz="2000" b="1" dirty="0" smtClean="0"/>
              <a:t>students by </a:t>
            </a:r>
            <a:r>
              <a:rPr lang="en-US" sz="2000" b="1" dirty="0"/>
              <a:t>the end of </a:t>
            </a:r>
            <a:r>
              <a:rPr lang="en-US" sz="2000" b="1" dirty="0" smtClean="0"/>
              <a:t>the year </a:t>
            </a:r>
            <a:r>
              <a:rPr lang="en-US" sz="2000" b="1" dirty="0"/>
              <a:t>will be able to: design projects that are innovative and creative, analyze complex issues, solve complex problems and/or challenges, and independently apply STEM Standards of Practice into STEM activities. Students role play STEM professionals while engaged in STEM teams, incorporate engineering design process, science practices and Standards for Mathematical Practices into STEM activities, and logical reasoning when addressing or solving STEM related issues, problems, and/or challenges</a:t>
            </a:r>
            <a:r>
              <a:rPr lang="en-US" sz="2000" b="1" dirty="0" smtClean="0"/>
              <a:t>.</a:t>
            </a:r>
            <a:br>
              <a:rPr lang="en-US" sz="2000" b="1" dirty="0" smtClean="0"/>
            </a:br>
            <a:r>
              <a:rPr lang="en-US" sz="2000" b="1" dirty="0" smtClean="0">
                <a:solidFill>
                  <a:srgbClr val="0070C0"/>
                </a:solidFill>
                <a:latin typeface="Bookman Old Style" charset="0"/>
                <a:ea typeface="Bookman Old Style" charset="0"/>
                <a:cs typeface="Bookman Old Style" charset="0"/>
              </a:rPr>
              <a:t>Fifth </a:t>
            </a:r>
            <a:r>
              <a:rPr lang="en-US" sz="2000" b="1" dirty="0" smtClean="0">
                <a:ea typeface="Bookman Old Style" charset="0"/>
                <a:cs typeface="Bookman Old Style" charset="0"/>
              </a:rPr>
              <a:t>grade students by the end of the year</a:t>
            </a:r>
            <a:r>
              <a:rPr lang="en-US" sz="2000" b="1" dirty="0" smtClean="0"/>
              <a:t> </a:t>
            </a:r>
            <a:r>
              <a:rPr lang="en-US" sz="2000" b="1" dirty="0"/>
              <a:t>will master grade level science, technology, engineering, and mathematics (STEM) content, practices, and processes, integrate STEM contents with other disciplines, answer complex questions, investigate global issues, solve real world problems, and meet real world challenges while engaging in meaningful, purposeful, and relevant hands-on inquiry-based, </a:t>
            </a:r>
            <a:r>
              <a:rPr lang="en-US" sz="2000" b="1" dirty="0" smtClean="0"/>
              <a:t>problem based </a:t>
            </a:r>
            <a:r>
              <a:rPr lang="en-US" sz="2000" b="1" dirty="0"/>
              <a:t>and/or project-based learning experiences.</a:t>
            </a:r>
          </a:p>
        </p:txBody>
      </p:sp>
    </p:spTree>
    <p:extLst>
      <p:ext uri="{BB962C8B-B14F-4D97-AF65-F5344CB8AC3E}">
        <p14:creationId xmlns:p14="http://schemas.microsoft.com/office/powerpoint/2010/main" val="316577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1213169"/>
              </p:ext>
            </p:extLst>
          </p:nvPr>
        </p:nvGraphicFramePr>
        <p:xfrm>
          <a:off x="407626" y="433228"/>
          <a:ext cx="11193135" cy="595376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6: Collaborate as a STEM team STEM proficient students will collaborate as a STEM team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B. Share ideas and work effectively with a STEM focused multidisciplinary team to achieve a common goal.</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the importance of rules.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Understand the rules and expectations of working in a group or team.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Share ideas and work with others in a timely manner to complete a common task or goal.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a STEM role, such as time keeper.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Perform a STEM role.</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Explain how rules promote orderliness, fairness, responsibility, privacy, and safety.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Collaboratively generate ideas to achieve a common goal by: Brainstorming ideas.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Asking questions and listening to questions from others.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Sharing ideas with others.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Receiving ideas and suggestions of others.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Develop a plan of action in order to achieve a common goal by: Working cooperatively with others.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Identifying a goal.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Designing a plan /selecting a systematic approach to use to meet set goal.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Implementing the plan/systematic approach to meet set goal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Sharing plans/approaches and finished products/models/prototypes with others.</a:t>
                      </a:r>
                      <a:endParaRPr lang="en-US" sz="1200" dirty="0"/>
                    </a:p>
                  </a:txBody>
                  <a:tcPr/>
                </a:tc>
                <a:tc>
                  <a:txBody>
                    <a:bodyPr/>
                    <a:lstStyle/>
                    <a:p>
                      <a:pPr marL="171450" indent="-171450">
                        <a:buFont typeface="Arial" charset="0"/>
                        <a:buChar char="•"/>
                      </a:pPr>
                      <a:r>
                        <a:rPr lang="en-US" sz="1200" dirty="0" smtClean="0"/>
                        <a:t>Explain the role of individuals and groups in creating rules and laws to maintain order, protect citizens, and provide services. </a:t>
                      </a:r>
                    </a:p>
                    <a:p>
                      <a:pPr marL="171450" indent="-171450">
                        <a:buFont typeface="Arial" charset="0"/>
                        <a:buChar char="•"/>
                      </a:pPr>
                      <a:r>
                        <a:rPr lang="en-US" sz="1200" dirty="0" smtClean="0"/>
                        <a:t>Develop and follow group rules and procedures. </a:t>
                      </a:r>
                    </a:p>
                    <a:p>
                      <a:pPr marL="171450" indent="-171450">
                        <a:buFont typeface="Arial" charset="0"/>
                        <a:buChar char="•"/>
                      </a:pPr>
                      <a:r>
                        <a:rPr lang="en-US" sz="1200" dirty="0" smtClean="0"/>
                        <a:t>Develop personal and group performance goals and expectations before and during STEM activities. </a:t>
                      </a:r>
                    </a:p>
                    <a:p>
                      <a:pPr marL="171450" indent="-171450">
                        <a:buFont typeface="Arial" charset="0"/>
                        <a:buChar char="•"/>
                      </a:pPr>
                      <a:r>
                        <a:rPr lang="en-US" sz="1200" dirty="0" smtClean="0"/>
                        <a:t>Determine the team’s focus to represent a multidisciplinary team. </a:t>
                      </a:r>
                    </a:p>
                    <a:p>
                      <a:pPr marL="171450" indent="-171450">
                        <a:buFont typeface="Arial" charset="0"/>
                        <a:buChar char="•"/>
                      </a:pPr>
                      <a:r>
                        <a:rPr lang="en-US" sz="1200" dirty="0" smtClean="0"/>
                        <a:t>Comprehend and apply information from others within a STEM focus and multidisciplinary team to achieve a common goal.  </a:t>
                      </a:r>
                    </a:p>
                    <a:p>
                      <a:pPr marL="171450" indent="-171450">
                        <a:buFont typeface="Arial" charset="0"/>
                        <a:buChar char="•"/>
                      </a:pPr>
                      <a:r>
                        <a:rPr lang="en-US" sz="1200" dirty="0" smtClean="0"/>
                        <a:t>Demonstrate perseverance while working with others a STEM focus and multidisciplinary team to complete a task or common goal. </a:t>
                      </a:r>
                    </a:p>
                    <a:p>
                      <a:pPr marL="171450" indent="-171450">
                        <a:buFont typeface="Arial" charset="0"/>
                        <a:buChar char="•"/>
                      </a:pPr>
                      <a:r>
                        <a:rPr lang="en-US" sz="1200" dirty="0" smtClean="0"/>
                        <a:t>Develop a plan of action to achieve a common goal. Assess individual or team’s progress on meeting the goal of STEM activities.</a:t>
                      </a:r>
                      <a:endParaRPr lang="en-US" sz="1200" dirty="0"/>
                    </a:p>
                  </a:txBody>
                  <a:tcPr/>
                </a:tc>
              </a:tr>
            </a:tbl>
          </a:graphicData>
        </a:graphic>
      </p:graphicFrame>
    </p:spTree>
    <p:extLst>
      <p:ext uri="{BB962C8B-B14F-4D97-AF65-F5344CB8AC3E}">
        <p14:creationId xmlns:p14="http://schemas.microsoft.com/office/powerpoint/2010/main" val="1015619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82124025"/>
              </p:ext>
            </p:extLst>
          </p:nvPr>
        </p:nvGraphicFramePr>
        <p:xfrm>
          <a:off x="407626" y="433228"/>
          <a:ext cx="11193135" cy="540512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6: Collaborate as a STEM team STEM proficient students will collaborate as a STEM team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C. Listen and be receptive to ideas of others.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Listen and respond appropriately to ideas of others and use other’s ideas as appropriate when completing a team task.</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Listen to questions and ideas of others in a team.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Respond to others ideas and questions.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Take turns when others are speaking.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Share ideas with others.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Respect the ideas of others.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discuss, and demonstrate appropriate social skills, such as listening to the speaker, taking turns, settling and taking turns that help people live, work and play together at home and in school. </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Listen to details and ideas generated by the group and respond appropriately to others ideas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Ask questions to understand ideas and thoughts of others.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strategies that promote active listening.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Synthesize information and use others ideas as appropriate when completing a team task.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and demonstrate appropriate social skills necessary for working in a cooperative group, such as sharing concern, care and respect among group members. </a:t>
                      </a:r>
                      <a:endParaRPr lang="en-US" sz="1200" dirty="0"/>
                    </a:p>
                  </a:txBody>
                  <a:tcPr/>
                </a:tc>
                <a:tc>
                  <a:txBody>
                    <a:bodyPr/>
                    <a:lstStyle/>
                    <a:p>
                      <a:pPr marL="171450" indent="-171450">
                        <a:buFont typeface="Arial" charset="0"/>
                        <a:buChar char="•"/>
                      </a:pPr>
                      <a:r>
                        <a:rPr lang="en-US" sz="1200" dirty="0" smtClean="0"/>
                        <a:t>Listen to and receive the science, technology, engineering, and mathematics content knowledge, personal experiences, ideas, and view point/perspectives of others in the team.  </a:t>
                      </a:r>
                    </a:p>
                    <a:p>
                      <a:pPr marL="171450" indent="-171450">
                        <a:buFont typeface="Arial" charset="0"/>
                        <a:buChar char="•"/>
                      </a:pPr>
                      <a:r>
                        <a:rPr lang="en-US" sz="1200" dirty="0" smtClean="0"/>
                        <a:t>Repeat and recall knowledge, experiences, and view point/perspectives of others. </a:t>
                      </a:r>
                    </a:p>
                    <a:p>
                      <a:pPr marL="171450" indent="-171450">
                        <a:buFont typeface="Arial" charset="0"/>
                        <a:buChar char="•"/>
                      </a:pPr>
                      <a:r>
                        <a:rPr lang="en-US" sz="1200" dirty="0" smtClean="0"/>
                        <a:t>Apply strategies that promote active listening. </a:t>
                      </a:r>
                    </a:p>
                    <a:p>
                      <a:pPr marL="171450" indent="-171450">
                        <a:buFont typeface="Arial" charset="0"/>
                        <a:buChar char="•"/>
                      </a:pPr>
                      <a:r>
                        <a:rPr lang="en-US" sz="1200" dirty="0" smtClean="0"/>
                        <a:t>Identify the main idea of a group discussion.  </a:t>
                      </a:r>
                    </a:p>
                    <a:p>
                      <a:pPr marL="171450" indent="-171450">
                        <a:buFont typeface="Arial" charset="0"/>
                        <a:buChar char="•"/>
                      </a:pPr>
                      <a:r>
                        <a:rPr lang="en-US" sz="1200" dirty="0" smtClean="0"/>
                        <a:t>Listen and ask questions to get a deeper understanding of key ideas or thoughts of others. </a:t>
                      </a:r>
                    </a:p>
                    <a:p>
                      <a:pPr marL="171450" indent="-171450">
                        <a:buFont typeface="Arial" charset="0"/>
                        <a:buChar char="•"/>
                      </a:pPr>
                      <a:r>
                        <a:rPr lang="en-US" sz="1200" dirty="0" smtClean="0"/>
                        <a:t>Clarify what others have shared and understand what others have said. </a:t>
                      </a:r>
                    </a:p>
                    <a:p>
                      <a:pPr marL="171450" indent="-171450">
                        <a:buFont typeface="Arial" charset="0"/>
                        <a:buChar char="•"/>
                      </a:pPr>
                      <a:r>
                        <a:rPr lang="en-US" sz="1200" dirty="0" smtClean="0"/>
                        <a:t>Analyze how conflict affected relationships among individuals and groups, such as early settlers and Native Americans, free, and enslaved people. </a:t>
                      </a:r>
                      <a:endParaRPr lang="en-US" sz="1200" dirty="0"/>
                    </a:p>
                  </a:txBody>
                  <a:tcPr/>
                </a:tc>
              </a:tr>
            </a:tbl>
          </a:graphicData>
        </a:graphic>
      </p:graphicFrame>
    </p:spTree>
    <p:extLst>
      <p:ext uri="{BB962C8B-B14F-4D97-AF65-F5344CB8AC3E}">
        <p14:creationId xmlns:p14="http://schemas.microsoft.com/office/powerpoint/2010/main" val="104362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84439742"/>
              </p:ext>
            </p:extLst>
          </p:nvPr>
        </p:nvGraphicFramePr>
        <p:xfrm>
          <a:off x="407626" y="433228"/>
          <a:ext cx="11193135" cy="567436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6: Collaborate as a STEM team STEM proficient students will collaborate as a STEM team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D. Analyze career opportunities that exist in a variety of STEM fields relevant to the STEM focused multidisciplinary team’s goal. </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Name a STEM professional.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in picture and word a STEM professional.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Listen to stories or media on STEM professionals.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Make connections to similarities and differences among STEM professionals.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and role play different STEM career professions.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Role play community STEM professionals.</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and list several types of STEM professionals.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 Research the many roles STEM professional perform in the work place.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specific behaviors and knowledge needed by many STEM professionals to perform their job(s).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and explain how different STEM professionals perform their roles to work together to solve real world problems.</a:t>
                      </a:r>
                      <a:endParaRPr lang="en-US" sz="1200" dirty="0"/>
                    </a:p>
                  </a:txBody>
                  <a:tcPr/>
                </a:tc>
                <a:tc>
                  <a:txBody>
                    <a:bodyPr/>
                    <a:lstStyle/>
                    <a:p>
                      <a:pPr marL="171450" indent="-171450">
                        <a:buFont typeface="Arial" charset="0"/>
                        <a:buChar char="•"/>
                      </a:pPr>
                      <a:r>
                        <a:rPr lang="en-US" sz="1200" dirty="0" smtClean="0"/>
                        <a:t>Compare and analyze how assorted careers in the STEM fields engage in teams to solve real world problems and explore solutions to challenges. </a:t>
                      </a:r>
                    </a:p>
                    <a:p>
                      <a:pPr marL="171450" indent="-171450">
                        <a:buFont typeface="Arial" charset="0"/>
                        <a:buChar char="•"/>
                      </a:pPr>
                      <a:r>
                        <a:rPr lang="en-US" sz="1200" dirty="0" smtClean="0"/>
                        <a:t> Demonstrate an understanding of the content knowledge, skills, and behaviors many STEM professions apply when working as a team to achieve common goal. </a:t>
                      </a:r>
                    </a:p>
                    <a:p>
                      <a:pPr marL="171450" indent="-171450">
                        <a:buFont typeface="Arial" charset="0"/>
                        <a:buChar char="•"/>
                      </a:pPr>
                      <a:r>
                        <a:rPr lang="en-US" sz="1200" dirty="0" smtClean="0"/>
                        <a:t> Research several engineering careers in order to understand the career knowledge and behavioral expectations from a variety of engineering professions. </a:t>
                      </a:r>
                    </a:p>
                    <a:p>
                      <a:pPr marL="171450" indent="-171450">
                        <a:buFont typeface="Arial" charset="0"/>
                        <a:buChar char="•"/>
                      </a:pPr>
                      <a:r>
                        <a:rPr lang="en-US" sz="1200" dirty="0" smtClean="0"/>
                        <a:t>Evaluate how different STEM professionals work together to solve real world problems. </a:t>
                      </a:r>
                    </a:p>
                    <a:p>
                      <a:pPr marL="171450" indent="-171450">
                        <a:buFont typeface="Arial" charset="0"/>
                        <a:buChar char="•"/>
                      </a:pPr>
                      <a:r>
                        <a:rPr lang="en-US" sz="1200" dirty="0" smtClean="0"/>
                        <a:t>Perform the role of a STEM professional to accomplish STEM team goals.</a:t>
                      </a:r>
                      <a:endParaRPr lang="en-US" sz="1200" dirty="0"/>
                    </a:p>
                  </a:txBody>
                  <a:tcPr/>
                </a:tc>
              </a:tr>
            </a:tbl>
          </a:graphicData>
        </a:graphic>
      </p:graphicFrame>
    </p:spTree>
    <p:extLst>
      <p:ext uri="{BB962C8B-B14F-4D97-AF65-F5344CB8AC3E}">
        <p14:creationId xmlns:p14="http://schemas.microsoft.com/office/powerpoint/2010/main" val="1012460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79513164"/>
              </p:ext>
            </p:extLst>
          </p:nvPr>
        </p:nvGraphicFramePr>
        <p:xfrm>
          <a:off x="407626" y="433228"/>
          <a:ext cx="11193135" cy="585724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7: Apply Technology Strategically STEM proficient students will apply technology appropriately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A. Identify and understand technologies needed to develop solutions to real world problems or construct answers to complex questions.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Explain what technology is.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Begin to be aware of technology and how it affects life.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 Identify different types of technology people use every day.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Sort pictures or objects that represent different types of technology.</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Define and explain the term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examples of technology used by consumers (e.g. automobiles, cameras, telephones, microwaves, televisions, clocks and computers).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ways people use technology to solve real world problems.</a:t>
                      </a:r>
                      <a:endParaRPr lang="en-US" sz="1200" dirty="0"/>
                    </a:p>
                  </a:txBody>
                  <a:tcPr/>
                </a:tc>
                <a:tc>
                  <a:txBody>
                    <a:bodyPr/>
                    <a:lstStyle/>
                    <a:p>
                      <a:pPr marL="171450" indent="-171450">
                        <a:buFont typeface="Arial" charset="0"/>
                        <a:buChar char="•"/>
                      </a:pPr>
                      <a:r>
                        <a:rPr lang="en-US" sz="1200" dirty="0" smtClean="0"/>
                        <a:t>Demonstrate an understanding of how technology can help improve human life. </a:t>
                      </a:r>
                    </a:p>
                    <a:p>
                      <a:pPr marL="171450" indent="-171450">
                        <a:buFont typeface="Arial" charset="0"/>
                        <a:buChar char="•"/>
                      </a:pPr>
                      <a:r>
                        <a:rPr lang="en-US" sz="1200" dirty="0" smtClean="0"/>
                        <a:t>Explain how the development of new products and new technology affected the way people lived. </a:t>
                      </a:r>
                    </a:p>
                    <a:p>
                      <a:pPr marL="171450" indent="-171450">
                        <a:buFont typeface="Arial" charset="0"/>
                        <a:buChar char="•"/>
                      </a:pPr>
                      <a:r>
                        <a:rPr lang="en-US" sz="1200" dirty="0" smtClean="0"/>
                        <a:t>Research a range of technological tools people use every day.</a:t>
                      </a:r>
                    </a:p>
                    <a:p>
                      <a:pPr marL="171450" indent="-171450">
                        <a:buFont typeface="Arial" charset="0"/>
                        <a:buChar char="•"/>
                      </a:pPr>
                      <a:r>
                        <a:rPr lang="en-US" sz="1200" dirty="0" smtClean="0"/>
                        <a:t>Ask and answer complex questions about how technology can be used to solve real world problems or challenges. </a:t>
                      </a:r>
                    </a:p>
                    <a:p>
                      <a:pPr marL="171450" indent="-171450">
                        <a:buFont typeface="Arial" charset="0"/>
                        <a:buChar char="•"/>
                      </a:pPr>
                      <a:r>
                        <a:rPr lang="en-US" sz="1200" dirty="0" smtClean="0"/>
                        <a:t>Identify and explain ways people use technology to solve real world problems or challenges. </a:t>
                      </a:r>
                    </a:p>
                    <a:p>
                      <a:pPr marL="171450" indent="-171450">
                        <a:buFont typeface="Arial" charset="0"/>
                        <a:buChar char="•"/>
                      </a:pPr>
                      <a:r>
                        <a:rPr lang="en-US" sz="1200" dirty="0" smtClean="0"/>
                        <a:t>Create and write interview questions for professionals in the real world who use technology tools to solve real world problems.  </a:t>
                      </a:r>
                    </a:p>
                    <a:p>
                      <a:pPr marL="171450" indent="-171450">
                        <a:buFont typeface="Arial" charset="0"/>
                        <a:buChar char="•"/>
                      </a:pPr>
                      <a:r>
                        <a:rPr lang="en-US" sz="1200" dirty="0" smtClean="0"/>
                        <a:t>Present information on how technology works in many STEM field.</a:t>
                      </a:r>
                      <a:endParaRPr lang="en-US" sz="1200" dirty="0"/>
                    </a:p>
                  </a:txBody>
                  <a:tcPr/>
                </a:tc>
              </a:tr>
            </a:tbl>
          </a:graphicData>
        </a:graphic>
      </p:graphicFrame>
    </p:spTree>
    <p:extLst>
      <p:ext uri="{BB962C8B-B14F-4D97-AF65-F5344CB8AC3E}">
        <p14:creationId xmlns:p14="http://schemas.microsoft.com/office/powerpoint/2010/main" val="6899178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43889027"/>
              </p:ext>
            </p:extLst>
          </p:nvPr>
        </p:nvGraphicFramePr>
        <p:xfrm>
          <a:off x="407626" y="433228"/>
          <a:ext cx="11193135" cy="449072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7: Apply Technology Strategically STEM proficient students will apply technology appropriately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B. Analyze the limits, risks, and impacts of technology</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Define the meaning of the words limits and risks.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there are limits using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when risks happen when using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Recognize when technology doesn’t work.</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limits of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factors that impact the use of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risks in using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List and explain the limitations of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Conclude that all technology has positive and negative impacts and explain several.</a:t>
                      </a:r>
                      <a:endParaRPr lang="en-US" sz="1200" dirty="0"/>
                    </a:p>
                  </a:txBody>
                  <a:tcPr/>
                </a:tc>
                <a:tc>
                  <a:txBody>
                    <a:bodyPr/>
                    <a:lstStyle/>
                    <a:p>
                      <a:pPr marL="171450" indent="-171450">
                        <a:buFont typeface="Arial" charset="0"/>
                        <a:buChar char="•"/>
                      </a:pPr>
                      <a:r>
                        <a:rPr lang="en-US" sz="1200" dirty="0" smtClean="0"/>
                        <a:t>Analyze and explain the limits of using technology when searching information, investigating global issues, and solving real world problems or challenges. </a:t>
                      </a:r>
                    </a:p>
                    <a:p>
                      <a:pPr marL="171450" indent="-171450">
                        <a:buFont typeface="Arial" charset="0"/>
                        <a:buChar char="•"/>
                      </a:pPr>
                      <a:r>
                        <a:rPr lang="en-US" sz="1200" dirty="0" smtClean="0"/>
                        <a:t>Identify and explain the risks in using technology when searching information, investigating global issues, and solving real world problems or challenges. Evaluate how technology has positively or negatively impacts human life. </a:t>
                      </a:r>
                    </a:p>
                    <a:p>
                      <a:pPr marL="171450" indent="-171450">
                        <a:buFont typeface="Arial" charset="0"/>
                        <a:buChar char="•"/>
                      </a:pPr>
                      <a:r>
                        <a:rPr lang="en-US" sz="1200" dirty="0" smtClean="0"/>
                        <a:t>Present to a public audience the limitations and risks of using or not using technology.</a:t>
                      </a:r>
                      <a:endParaRPr lang="en-US" sz="1200" dirty="0"/>
                    </a:p>
                  </a:txBody>
                  <a:tcPr/>
                </a:tc>
              </a:tr>
            </a:tbl>
          </a:graphicData>
        </a:graphic>
      </p:graphicFrame>
    </p:spTree>
    <p:extLst>
      <p:ext uri="{BB962C8B-B14F-4D97-AF65-F5344CB8AC3E}">
        <p14:creationId xmlns:p14="http://schemas.microsoft.com/office/powerpoint/2010/main" val="10394082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9484017"/>
              </p:ext>
            </p:extLst>
          </p:nvPr>
        </p:nvGraphicFramePr>
        <p:xfrm>
          <a:off x="407626" y="433228"/>
          <a:ext cx="11193135" cy="558800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7: Apply Technology Strategically STEM proficient students will apply technology appropriately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C. Engage in responsible/ethical use of technology.</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Learn and apply the rules of using technology and sharing technology with others.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Use gentle and positive behaviors when using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Take turns when using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Apply the appropriate use ~ state and district p</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Know and apply rules when using a variety of technologies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Apply the appropriate use ~ state and district policy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Recognize and apply the policy of copyright protection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Develop positive social behaviors when using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Apply respectful and responsible behaviors while using technology . Identify and apply digital etiquette behaviors.</a:t>
                      </a:r>
                      <a:endParaRPr lang="en-US" sz="1200" dirty="0"/>
                    </a:p>
                  </a:txBody>
                  <a:tcPr/>
                </a:tc>
                <a:tc>
                  <a:txBody>
                    <a:bodyPr/>
                    <a:lstStyle/>
                    <a:p>
                      <a:pPr marL="171450" indent="-171450">
                        <a:buFont typeface="Arial" charset="0"/>
                        <a:buChar char="•"/>
                      </a:pPr>
                      <a:r>
                        <a:rPr lang="en-US" sz="1200" dirty="0" smtClean="0"/>
                        <a:t>Identify and demonstrate rules and responsibilities when using technology .</a:t>
                      </a:r>
                    </a:p>
                    <a:p>
                      <a:pPr marL="171450" indent="-171450">
                        <a:buFont typeface="Arial" charset="0"/>
                        <a:buChar char="•"/>
                      </a:pPr>
                      <a:r>
                        <a:rPr lang="en-US" sz="1200" dirty="0" smtClean="0"/>
                        <a:t>Employ the policy of copyright protection when using information from numerous electronic devices.</a:t>
                      </a:r>
                    </a:p>
                    <a:p>
                      <a:pPr marL="171450" indent="-171450">
                        <a:buFont typeface="Arial" charset="0"/>
                        <a:buChar char="•"/>
                      </a:pPr>
                      <a:r>
                        <a:rPr lang="en-US" sz="1200" dirty="0" smtClean="0"/>
                        <a:t>Employ responsible and ethical behaviors when searching multiple online and digital resources using various technology tools, and sharing information while using different social medias.</a:t>
                      </a:r>
                    </a:p>
                    <a:p>
                      <a:pPr marL="171450" indent="-171450">
                        <a:buFont typeface="Arial" charset="0"/>
                        <a:buChar char="•"/>
                      </a:pPr>
                      <a:r>
                        <a:rPr lang="en-US" sz="1200" dirty="0" smtClean="0"/>
                        <a:t>Adhere to the safety guidelines, policies, and intended use of technological tools (e.g. copyright protections, cyber safety and ethics, school and school district technology use policy). </a:t>
                      </a:r>
                    </a:p>
                    <a:p>
                      <a:pPr marL="171450" indent="-171450">
                        <a:buFont typeface="Arial" charset="0"/>
                        <a:buChar char="•"/>
                      </a:pPr>
                      <a:r>
                        <a:rPr lang="en-US" sz="1200" dirty="0" smtClean="0"/>
                        <a:t>Practice digital etiquette when sharing findings and conclusions. </a:t>
                      </a:r>
                    </a:p>
                    <a:p>
                      <a:pPr marL="171450" indent="-171450">
                        <a:buFont typeface="Arial" charset="0"/>
                        <a:buChar char="•"/>
                      </a:pPr>
                      <a:r>
                        <a:rPr lang="en-US" sz="1200" dirty="0" smtClean="0"/>
                        <a:t>Apply the school and school district use of technology policy. </a:t>
                      </a:r>
                      <a:endParaRPr lang="en-US" sz="1200" dirty="0"/>
                    </a:p>
                  </a:txBody>
                  <a:tcPr/>
                </a:tc>
              </a:tr>
            </a:tbl>
          </a:graphicData>
        </a:graphic>
      </p:graphicFrame>
    </p:spTree>
    <p:extLst>
      <p:ext uri="{BB962C8B-B14F-4D97-AF65-F5344CB8AC3E}">
        <p14:creationId xmlns:p14="http://schemas.microsoft.com/office/powerpoint/2010/main" val="16573612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1643159"/>
              </p:ext>
            </p:extLst>
          </p:nvPr>
        </p:nvGraphicFramePr>
        <p:xfrm>
          <a:off x="407626" y="433228"/>
          <a:ext cx="11193135" cy="5405120"/>
        </p:xfrm>
        <a:graphic>
          <a:graphicData uri="http://schemas.openxmlformats.org/drawingml/2006/table">
            <a:tbl>
              <a:tblPr firstRow="1" bandRow="1">
                <a:tableStyleId>{073A0DAA-6AF3-43AB-8588-CEC1D06C72B9}</a:tableStyleId>
              </a:tblPr>
              <a:tblGrid>
                <a:gridCol w="3731045"/>
                <a:gridCol w="3731045"/>
                <a:gridCol w="3731045"/>
              </a:tblGrid>
              <a:tr h="370840">
                <a:tc gridSpan="3">
                  <a:txBody>
                    <a:bodyPr/>
                    <a:lstStyle/>
                    <a:p>
                      <a:r>
                        <a:rPr lang="en-US" dirty="0" smtClean="0"/>
                        <a:t>STEM Standard of Practice 7: Apply Technology Strategically STEM proficient students will apply technology appropriately to answer complex questions, to investigate global issues, and to develop solutions for challenges, and real world problems. </a:t>
                      </a:r>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D. Improve or create new technologies that extend human capacity.</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Grade: Kindergarten </a:t>
                      </a:r>
                      <a:endParaRPr lang="en-US" dirty="0"/>
                    </a:p>
                  </a:txBody>
                  <a:tcPr/>
                </a:tc>
                <a:tc>
                  <a:txBody>
                    <a:bodyPr/>
                    <a:lstStyle/>
                    <a:p>
                      <a:r>
                        <a:rPr lang="en-US" dirty="0" smtClean="0"/>
                        <a:t>Grades: First through Second</a:t>
                      </a:r>
                      <a:endParaRPr lang="en-US" dirty="0"/>
                    </a:p>
                  </a:txBody>
                  <a:tcPr/>
                </a:tc>
                <a:tc>
                  <a:txBody>
                    <a:bodyPr/>
                    <a:lstStyle/>
                    <a:p>
                      <a:r>
                        <a:rPr lang="en-US" dirty="0" smtClean="0"/>
                        <a:t>Grades: Third through Fifth</a:t>
                      </a:r>
                      <a:endParaRPr lang="en-US" dirty="0"/>
                    </a:p>
                  </a:txBody>
                  <a:tcPr/>
                </a:tc>
              </a:tr>
              <a:tr h="370840">
                <a:tc>
                  <a:txBody>
                    <a:bodyPr/>
                    <a:lstStyle/>
                    <a:p>
                      <a:r>
                        <a:rPr lang="en-US" dirty="0" smtClean="0"/>
                        <a:t>Essential Skills and Knowledge With prompting and support, students will be able to:</a:t>
                      </a:r>
                      <a:endParaRPr lang="en-US" dirty="0"/>
                    </a:p>
                  </a:txBody>
                  <a:tcPr/>
                </a:tc>
                <a:tc>
                  <a:txBody>
                    <a:bodyPr/>
                    <a:lstStyle/>
                    <a:p>
                      <a:r>
                        <a:rPr lang="en-US" dirty="0" smtClean="0"/>
                        <a:t>Essential Skills and Knowledge By the end of grade 2, students should be able to:</a:t>
                      </a:r>
                      <a:endParaRPr lang="en-US" dirty="0"/>
                    </a:p>
                  </a:txBody>
                  <a:tcPr/>
                </a:tc>
                <a:tc>
                  <a:txBody>
                    <a:bodyPr/>
                    <a:lstStyle/>
                    <a:p>
                      <a:r>
                        <a:rPr lang="en-US" dirty="0" smtClean="0"/>
                        <a:t>Essential Skills and Knowledge By the end of grade 5, students should be able to:</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Distinguish among past, present, and future times.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Understand that technology changes over time.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past and present technology through pictures.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time or date using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Understand how timelines show a progression over time.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Draw and write new ideas to better technology.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Draw or build safe simple model using technology or technological tools.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Explain how technology affects the way people live, work, and play.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Begin to be aware of technology and how it affects life.</a:t>
                      </a:r>
                      <a:endParaRPr lang="en-US" sz="12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Identify examples of technology used by consumers (e.g. automobiles, cameras, telephones, microwaves, television, and computers).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List ways people can use technology to better human life.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Describe the relationship among events and technologies in a variety of timelines.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Examine differences between past and present time technologies.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Describe how technology has changed over time.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Explain why technology rapidly changes.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Draw and build a model showing new uses of technology or technological tools.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Examine how technology affects the way people live, work, and play. </a:t>
                      </a:r>
                      <a:endParaRPr lang="en-US" sz="1200" dirty="0"/>
                    </a:p>
                  </a:txBody>
                  <a:tcPr/>
                </a:tc>
                <a:tc>
                  <a:txBody>
                    <a:bodyPr/>
                    <a:lstStyle/>
                    <a:p>
                      <a:pPr marL="171450" indent="-171450">
                        <a:buFont typeface="Arial" charset="0"/>
                        <a:buChar char="•"/>
                      </a:pPr>
                      <a:r>
                        <a:rPr lang="en-US" sz="1200" dirty="0" smtClean="0"/>
                        <a:t>Analyze the chronology and significance of key events (related to technology) during the age of European exploration (or today).  </a:t>
                      </a:r>
                    </a:p>
                    <a:p>
                      <a:pPr marL="171450" indent="-171450">
                        <a:buFont typeface="Arial" charset="0"/>
                        <a:buChar char="•"/>
                      </a:pPr>
                      <a:r>
                        <a:rPr lang="en-US" sz="1200" dirty="0" smtClean="0"/>
                        <a:t>Demonstrate an understanding of how technology can change. </a:t>
                      </a:r>
                    </a:p>
                    <a:p>
                      <a:pPr marL="171450" indent="-171450">
                        <a:buFont typeface="Arial" charset="0"/>
                        <a:buChar char="•"/>
                      </a:pPr>
                      <a:r>
                        <a:rPr lang="en-US" sz="1200" dirty="0" smtClean="0"/>
                        <a:t>Create ideas and model products that can improve the life of people and animals.</a:t>
                      </a:r>
                    </a:p>
                    <a:p>
                      <a:pPr marL="171450" indent="-171450">
                        <a:buFont typeface="Arial" charset="0"/>
                        <a:buChar char="•"/>
                      </a:pPr>
                      <a:r>
                        <a:rPr lang="en-US" sz="1200" dirty="0" smtClean="0"/>
                        <a:t>Share creative and innovative ideas and models to a public audience or view for public display.</a:t>
                      </a:r>
                    </a:p>
                    <a:p>
                      <a:pPr marL="171450" indent="-171450">
                        <a:buFont typeface="Arial" charset="0"/>
                        <a:buChar char="•"/>
                      </a:pPr>
                      <a:r>
                        <a:rPr lang="en-US" sz="1200" dirty="0" smtClean="0"/>
                        <a:t>Design and build models using technological tools. </a:t>
                      </a:r>
                    </a:p>
                    <a:p>
                      <a:pPr marL="171450" indent="-171450">
                        <a:buFont typeface="Arial" charset="0"/>
                        <a:buChar char="•"/>
                      </a:pPr>
                      <a:r>
                        <a:rPr lang="en-US" sz="1200" dirty="0" smtClean="0"/>
                        <a:t>Explain how the development of new products and new technologies affected the way people lived. </a:t>
                      </a:r>
                      <a:endParaRPr lang="en-US" sz="1200" dirty="0"/>
                    </a:p>
                  </a:txBody>
                  <a:tcPr/>
                </a:tc>
              </a:tr>
            </a:tbl>
          </a:graphicData>
        </a:graphic>
      </p:graphicFrame>
    </p:spTree>
    <p:extLst>
      <p:ext uri="{BB962C8B-B14F-4D97-AF65-F5344CB8AC3E}">
        <p14:creationId xmlns:p14="http://schemas.microsoft.com/office/powerpoint/2010/main" val="17342533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413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32BC26D8-82FB-445E-AA49-62A77D7C1E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E31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 xmlns:a16="http://schemas.microsoft.com/office/drawing/2014/main" id="{CB44330D-EA18-4254-AA95-EB49948539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Screen Shot 2017-11-16 at 09.40.44.png">
            <a:extLst>
              <a:ext uri="{FF2B5EF4-FFF2-40B4-BE49-F238E27FC236}">
                <a16:creationId xmlns="" xmlns:a16="http://schemas.microsoft.com/office/drawing/2014/main" id="{9E8EA549-7A7B-46BF-A74A-E513E53DF5DD}"/>
              </a:ext>
            </a:extLst>
          </p:cNvPr>
          <p:cNvPicPr>
            <a:picLocks noChangeAspect="1"/>
          </p:cNvPicPr>
          <p:nvPr/>
        </p:nvPicPr>
        <p:blipFill>
          <a:blip r:embed="rId2"/>
          <a:stretch>
            <a:fillRect/>
          </a:stretch>
        </p:blipFill>
        <p:spPr>
          <a:xfrm>
            <a:off x="2253886" y="643467"/>
            <a:ext cx="7684228" cy="557106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4485" y="3992162"/>
            <a:ext cx="2755406" cy="2385778"/>
          </a:xfrm>
          <a:prstGeom prst="rect">
            <a:avLst/>
          </a:prstGeom>
        </p:spPr>
      </p:pic>
      <p:sp>
        <p:nvSpPr>
          <p:cNvPr id="4" name="Rectangle 3"/>
          <p:cNvSpPr/>
          <p:nvPr/>
        </p:nvSpPr>
        <p:spPr>
          <a:xfrm>
            <a:off x="4559121" y="3832437"/>
            <a:ext cx="1725769" cy="252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05782" y="3620774"/>
            <a:ext cx="1772629" cy="21300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ounded Rectangle 7"/>
          <p:cNvSpPr/>
          <p:nvPr/>
        </p:nvSpPr>
        <p:spPr>
          <a:xfrm>
            <a:off x="5553242" y="4685789"/>
            <a:ext cx="805318" cy="94745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245979" y="4048077"/>
            <a:ext cx="773178" cy="19120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n>
                <a:solidFill>
                  <a:schemeClr val="bg1"/>
                </a:solidFill>
              </a:ln>
              <a:solidFill>
                <a:schemeClr val="bg1"/>
              </a:solidFill>
            </a:endParaRPr>
          </a:p>
        </p:txBody>
      </p:sp>
      <p:sp>
        <p:nvSpPr>
          <p:cNvPr id="11" name="Rectangle 10"/>
          <p:cNvSpPr/>
          <p:nvPr/>
        </p:nvSpPr>
        <p:spPr>
          <a:xfrm>
            <a:off x="5662669" y="5643436"/>
            <a:ext cx="867221" cy="1495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61992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077" y="2280492"/>
            <a:ext cx="11589744" cy="2544896"/>
          </a:xfrm>
        </p:spPr>
        <p:txBody>
          <a:bodyPr>
            <a:normAutofit fontScale="90000"/>
          </a:bodyPr>
          <a:lstStyle/>
          <a:p>
            <a:pPr algn="l"/>
            <a:r>
              <a:rPr lang="en-US" sz="2700" b="1" dirty="0" smtClean="0">
                <a:solidFill>
                  <a:srgbClr val="0070C0"/>
                </a:solidFill>
                <a:latin typeface="Bookman Old Style" charset="0"/>
                <a:ea typeface="Bookman Old Style" charset="0"/>
                <a:cs typeface="Bookman Old Style" charset="0"/>
              </a:rPr>
              <a:t>1. Learn </a:t>
            </a:r>
            <a:r>
              <a:rPr lang="en-US" sz="2700" b="1" dirty="0">
                <a:solidFill>
                  <a:srgbClr val="0070C0"/>
                </a:solidFill>
                <a:latin typeface="Bookman Old Style" charset="0"/>
                <a:ea typeface="Bookman Old Style" charset="0"/>
                <a:cs typeface="Bookman Old Style" charset="0"/>
              </a:rPr>
              <a:t>and Apply Rigorous Science, Technology, Engineering, and </a:t>
            </a:r>
            <a:r>
              <a:rPr lang="en-US" sz="2700" b="1" dirty="0" smtClean="0">
                <a:solidFill>
                  <a:srgbClr val="0070C0"/>
                </a:solidFill>
                <a:latin typeface="Bookman Old Style" charset="0"/>
                <a:ea typeface="Bookman Old Style" charset="0"/>
                <a:cs typeface="Bookman Old Style" charset="0"/>
              </a:rPr>
              <a:t>        Mathematics Content.</a:t>
            </a:r>
            <a:r>
              <a:rPr lang="en-US" sz="2000" b="1" dirty="0" smtClean="0">
                <a:solidFill>
                  <a:srgbClr val="0070C0"/>
                </a:solidFill>
                <a:latin typeface="Bookman Old Style" charset="0"/>
                <a:ea typeface="Bookman Old Style" charset="0"/>
                <a:cs typeface="Bookman Old Style" charset="0"/>
              </a:rPr>
              <a:t/>
            </a:r>
            <a:br>
              <a:rPr lang="en-US" sz="2000" b="1" dirty="0" smtClean="0">
                <a:solidFill>
                  <a:srgbClr val="0070C0"/>
                </a:solidFill>
                <a:latin typeface="Bookman Old Style" charset="0"/>
                <a:ea typeface="Bookman Old Style" charset="0"/>
                <a:cs typeface="Bookman Old Style" charset="0"/>
              </a:rPr>
            </a:br>
            <a:r>
              <a:rPr lang="en-US" sz="2000" b="1" dirty="0" smtClean="0">
                <a:solidFill>
                  <a:srgbClr val="0070C0"/>
                </a:solidFill>
                <a:latin typeface="Bookman Old Style" charset="0"/>
                <a:ea typeface="Bookman Old Style" charset="0"/>
                <a:cs typeface="Bookman Old Style" charset="0"/>
              </a:rPr>
              <a:t/>
            </a:r>
            <a:br>
              <a:rPr lang="en-US" sz="2000" b="1" dirty="0" smtClean="0">
                <a:solidFill>
                  <a:srgbClr val="0070C0"/>
                </a:solidFill>
                <a:latin typeface="Bookman Old Style" charset="0"/>
                <a:ea typeface="Bookman Old Style" charset="0"/>
                <a:cs typeface="Bookman Old Style" charset="0"/>
              </a:rPr>
            </a:br>
            <a:r>
              <a:rPr lang="en-US" sz="2200" b="1" i="1" dirty="0"/>
              <a:t>STEM proficient students will learn and apply rigorous content within science, technology, engineering, and mathematics disciplines to answer complex questions, to investigate global issues, and to develop solutions for challenges and real world problems</a:t>
            </a:r>
            <a:r>
              <a:rPr lang="en-US" sz="2200" b="1" i="1" dirty="0" smtClean="0"/>
              <a:t>.</a:t>
            </a:r>
            <a:br>
              <a:rPr lang="en-US" sz="2200" b="1" i="1" dirty="0" smtClean="0"/>
            </a:br>
            <a:r>
              <a:rPr lang="en-US" sz="2200" i="1" dirty="0"/>
              <a:t/>
            </a:r>
            <a:br>
              <a:rPr lang="en-US" sz="2200" i="1" dirty="0"/>
            </a:br>
            <a:r>
              <a:rPr lang="en-US" sz="2200" i="1" dirty="0" smtClean="0"/>
              <a:t>	</a:t>
            </a:r>
            <a:r>
              <a:rPr lang="en-US" sz="2200" b="1" dirty="0" smtClean="0"/>
              <a:t>A</a:t>
            </a:r>
            <a:r>
              <a:rPr lang="en-US" sz="2200" b="1" dirty="0"/>
              <a:t>. Demonstrate an understanding of science, technology, engineering, and mathematics content</a:t>
            </a:r>
            <a:r>
              <a:rPr lang="en-US" sz="2200" b="1" dirty="0" smtClean="0"/>
              <a:t>.</a:t>
            </a:r>
            <a:br>
              <a:rPr lang="en-US" sz="2200" b="1" dirty="0" smtClean="0"/>
            </a:br>
            <a:r>
              <a:rPr lang="en-US" sz="2200" b="1" dirty="0" smtClean="0"/>
              <a:t/>
            </a:r>
            <a:br>
              <a:rPr lang="en-US" sz="2200" b="1" dirty="0" smtClean="0"/>
            </a:br>
            <a:r>
              <a:rPr lang="en-US" sz="2200" b="1" dirty="0" smtClean="0"/>
              <a:t>	B</a:t>
            </a:r>
            <a:r>
              <a:rPr lang="en-US" sz="2200" b="1" dirty="0"/>
              <a:t>. Apply science, technology, engineering, or mathematics content to answer complex questions, to </a:t>
            </a:r>
            <a:r>
              <a:rPr lang="en-US" sz="2200" b="1" dirty="0" smtClean="0"/>
              <a:t>	    investigate </a:t>
            </a:r>
            <a:r>
              <a:rPr lang="en-US" sz="2200" b="1" dirty="0"/>
              <a:t>global issues, and to develop solutions for challenges and real world problems. </a:t>
            </a:r>
            <a:r>
              <a:rPr lang="en-US" sz="2200" b="1" dirty="0" smtClean="0"/>
              <a:t/>
            </a:r>
            <a:br>
              <a:rPr lang="en-US" sz="2200" b="1" dirty="0" smtClean="0"/>
            </a:br>
            <a:endParaRPr lang="en-US" sz="2200" b="1" dirty="0">
              <a:ea typeface="Bookman Old Style" charset="0"/>
              <a:cs typeface="Bookman Old Style" charset="0"/>
            </a:endParaRPr>
          </a:p>
        </p:txBody>
      </p:sp>
    </p:spTree>
    <p:extLst>
      <p:ext uri="{BB962C8B-B14F-4D97-AF65-F5344CB8AC3E}">
        <p14:creationId xmlns:p14="http://schemas.microsoft.com/office/powerpoint/2010/main" val="151884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077" y="2280492"/>
            <a:ext cx="11589744" cy="2544896"/>
          </a:xfrm>
        </p:spPr>
        <p:txBody>
          <a:bodyPr>
            <a:normAutofit fontScale="90000"/>
          </a:bodyPr>
          <a:lstStyle/>
          <a:p>
            <a:pPr algn="l"/>
            <a:r>
              <a:rPr lang="en-US" sz="2700" b="1" dirty="0" smtClean="0">
                <a:solidFill>
                  <a:srgbClr val="0070C0"/>
                </a:solidFill>
                <a:latin typeface="Bookman Old Style" charset="0"/>
                <a:ea typeface="Bookman Old Style" charset="0"/>
                <a:cs typeface="Bookman Old Style" charset="0"/>
              </a:rPr>
              <a:t>2. Integrate Science, Technology, Engineering, and Mathematics Content.</a:t>
            </a:r>
            <a:br>
              <a:rPr lang="en-US" sz="2700" b="1" dirty="0" smtClean="0">
                <a:solidFill>
                  <a:srgbClr val="0070C0"/>
                </a:solidFill>
                <a:latin typeface="Bookman Old Style" charset="0"/>
                <a:ea typeface="Bookman Old Style" charset="0"/>
                <a:cs typeface="Bookman Old Style" charset="0"/>
              </a:rPr>
            </a:br>
            <a:r>
              <a:rPr lang="en-US" sz="2400" dirty="0"/>
              <a:t/>
            </a:r>
            <a:br>
              <a:rPr lang="en-US" sz="2400" dirty="0"/>
            </a:br>
            <a:r>
              <a:rPr lang="en-US" sz="2400" b="1" i="1" dirty="0" smtClean="0"/>
              <a:t>STEM </a:t>
            </a:r>
            <a:r>
              <a:rPr lang="en-US" sz="2400" b="1" i="1" dirty="0"/>
              <a:t>proficient students will integrate content from science, technology, engineering, and mathematics disciplines as appropriate to answer complex questions, to investigate global issues, and to develop solutions for challenges and real world problems.</a:t>
            </a:r>
            <a:r>
              <a:rPr lang="en-US" sz="2400" dirty="0"/>
              <a:t> </a:t>
            </a:r>
            <a:r>
              <a:rPr lang="en-US" sz="2400" dirty="0" smtClean="0"/>
              <a:t/>
            </a:r>
            <a:br>
              <a:rPr lang="en-US" sz="2400" dirty="0" smtClean="0"/>
            </a:br>
            <a:r>
              <a:rPr lang="en-US" sz="2400" dirty="0"/>
              <a:t/>
            </a:r>
            <a:br>
              <a:rPr lang="en-US" sz="2400" dirty="0"/>
            </a:br>
            <a:r>
              <a:rPr lang="en-US" sz="2400" dirty="0" smtClean="0"/>
              <a:t>	</a:t>
            </a:r>
            <a:r>
              <a:rPr lang="en-US" sz="2400" b="1" dirty="0" smtClean="0"/>
              <a:t>A</a:t>
            </a:r>
            <a:r>
              <a:rPr lang="en-US" sz="2400" b="1" dirty="0"/>
              <a:t>. Analyze interdisciplinary connections that exist within science, technology, engineering, </a:t>
            </a:r>
            <a:r>
              <a:rPr lang="en-US" sz="2400" b="1" dirty="0" smtClean="0"/>
              <a:t>	     and </a:t>
            </a:r>
            <a:r>
              <a:rPr lang="en-US" sz="2400" b="1" dirty="0"/>
              <a:t>mathematics disciplines and other disciplines. </a:t>
            </a:r>
            <a:r>
              <a:rPr lang="en-US" sz="2400" b="1" dirty="0" smtClean="0"/>
              <a:t/>
            </a:r>
            <a:br>
              <a:rPr lang="en-US" sz="2400" b="1" dirty="0" smtClean="0"/>
            </a:br>
            <a:r>
              <a:rPr lang="en-US" sz="2400" b="1" dirty="0" smtClean="0"/>
              <a:t>	B</a:t>
            </a:r>
            <a:r>
              <a:rPr lang="en-US" sz="2400" b="1" dirty="0"/>
              <a:t>. Apply integrated science, technology, engineering, mathematics content, and other </a:t>
            </a:r>
            <a:r>
              <a:rPr lang="en-US" sz="2400" b="1" dirty="0" smtClean="0"/>
              <a:t>	        	    content </a:t>
            </a:r>
            <a:r>
              <a:rPr lang="en-US" sz="2400" b="1" dirty="0"/>
              <a:t>as appropriate to answer complex questions, to investigate global issues, and to </a:t>
            </a:r>
            <a:r>
              <a:rPr lang="en-US" sz="2400" b="1" dirty="0" smtClean="0"/>
              <a:t>	    develop </a:t>
            </a:r>
            <a:r>
              <a:rPr lang="en-US" sz="2400" b="1" dirty="0"/>
              <a:t>solutions for challenges and real world problems.</a:t>
            </a:r>
            <a:endParaRPr lang="en-US" sz="2200" b="1" dirty="0">
              <a:ea typeface="Bookman Old Style" charset="0"/>
              <a:cs typeface="Bookman Old Style" charset="0"/>
            </a:endParaRPr>
          </a:p>
        </p:txBody>
      </p:sp>
    </p:spTree>
    <p:extLst>
      <p:ext uri="{BB962C8B-B14F-4D97-AF65-F5344CB8AC3E}">
        <p14:creationId xmlns:p14="http://schemas.microsoft.com/office/powerpoint/2010/main" val="155415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077" y="2280492"/>
            <a:ext cx="11589744" cy="3789802"/>
          </a:xfrm>
        </p:spPr>
        <p:txBody>
          <a:bodyPr>
            <a:normAutofit fontScale="90000"/>
          </a:bodyPr>
          <a:lstStyle/>
          <a:p>
            <a:pPr algn="l"/>
            <a:r>
              <a:rPr lang="en-US" sz="2700" b="1" dirty="0">
                <a:solidFill>
                  <a:srgbClr val="0070C0"/>
                </a:solidFill>
                <a:latin typeface="Bookman Old Style" charset="0"/>
                <a:ea typeface="Bookman Old Style" charset="0"/>
                <a:cs typeface="Bookman Old Style" charset="0"/>
              </a:rPr>
              <a:t>3</a:t>
            </a:r>
            <a:r>
              <a:rPr lang="en-US" sz="2700" b="1" dirty="0" smtClean="0">
                <a:solidFill>
                  <a:srgbClr val="0070C0"/>
                </a:solidFill>
                <a:latin typeface="Bookman Old Style" charset="0"/>
                <a:ea typeface="Bookman Old Style" charset="0"/>
                <a:cs typeface="Bookman Old Style" charset="0"/>
              </a:rPr>
              <a:t>. Interpret and Communicate information from Science, Technology, Engineering, and Mathematics.</a:t>
            </a:r>
            <a:br>
              <a:rPr lang="en-US" sz="2700" b="1" dirty="0" smtClean="0">
                <a:solidFill>
                  <a:srgbClr val="0070C0"/>
                </a:solidFill>
                <a:latin typeface="Bookman Old Style" charset="0"/>
                <a:ea typeface="Bookman Old Style" charset="0"/>
                <a:cs typeface="Bookman Old Style" charset="0"/>
              </a:rPr>
            </a:br>
            <a:r>
              <a:rPr lang="en-US" sz="2700" b="1" dirty="0">
                <a:solidFill>
                  <a:srgbClr val="0070C0"/>
                </a:solidFill>
                <a:latin typeface="Bookman Old Style" charset="0"/>
                <a:ea typeface="Bookman Old Style" charset="0"/>
                <a:cs typeface="Bookman Old Style" charset="0"/>
              </a:rPr>
              <a:t/>
            </a:r>
            <a:br>
              <a:rPr lang="en-US" sz="2700" b="1" dirty="0">
                <a:solidFill>
                  <a:srgbClr val="0070C0"/>
                </a:solidFill>
                <a:latin typeface="Bookman Old Style" charset="0"/>
                <a:ea typeface="Bookman Old Style" charset="0"/>
                <a:cs typeface="Bookman Old Style" charset="0"/>
              </a:rPr>
            </a:br>
            <a:r>
              <a:rPr lang="en-US" sz="2400" b="1" i="1" dirty="0" smtClean="0"/>
              <a:t>STEM </a:t>
            </a:r>
            <a:r>
              <a:rPr lang="en-US" sz="2400" b="1" i="1" dirty="0"/>
              <a:t>proficient students will interpret and communicate information from science, technology, engineering, and mathematics to answer complex questions, to investigate global issues, and to develop solutions for challenges and real world problems</a:t>
            </a:r>
            <a:r>
              <a:rPr lang="en-US" sz="2400" b="1" i="1" dirty="0" smtClean="0"/>
              <a:t>.</a:t>
            </a:r>
            <a:br>
              <a:rPr lang="en-US" sz="2400" b="1" i="1" dirty="0" smtClean="0"/>
            </a:br>
            <a:r>
              <a:rPr lang="en-US" sz="2400" b="1" dirty="0" smtClean="0"/>
              <a:t/>
            </a:r>
            <a:br>
              <a:rPr lang="en-US" sz="2400" b="1" dirty="0" smtClean="0"/>
            </a:br>
            <a:r>
              <a:rPr lang="en-US" sz="2400" b="1" dirty="0" smtClean="0"/>
              <a:t>	A</a:t>
            </a:r>
            <a:r>
              <a:rPr lang="en-US" sz="2400" b="1" dirty="0"/>
              <a:t>. Identify, analyze, and synthesize appropriate science, technology, engineering, and </a:t>
            </a:r>
            <a:r>
              <a:rPr lang="en-US" sz="2400" b="1" dirty="0" smtClean="0"/>
              <a:t>	       	     mathematics </a:t>
            </a:r>
            <a:r>
              <a:rPr lang="en-US" sz="2400" b="1" dirty="0"/>
              <a:t>information (text, visual, audio, etc.). </a:t>
            </a:r>
            <a:r>
              <a:rPr lang="en-US" sz="2400" b="1" dirty="0" smtClean="0"/>
              <a:t/>
            </a:r>
            <a:br>
              <a:rPr lang="en-US" sz="2400" b="1" dirty="0" smtClean="0"/>
            </a:br>
            <a:r>
              <a:rPr lang="en-US" sz="2400" b="1" dirty="0" smtClean="0"/>
              <a:t>	B</a:t>
            </a:r>
            <a:r>
              <a:rPr lang="en-US" sz="2400" b="1" dirty="0"/>
              <a:t>. Apply appropriate domain-specific vocabulary when communicating science, technology, </a:t>
            </a:r>
            <a:r>
              <a:rPr lang="en-US" sz="2400" b="1" dirty="0" smtClean="0"/>
              <a:t>	     engineering</a:t>
            </a:r>
            <a:r>
              <a:rPr lang="en-US" sz="2400" b="1" dirty="0"/>
              <a:t>, and mathematics content. </a:t>
            </a:r>
            <a:r>
              <a:rPr lang="en-US" sz="2400" b="1" dirty="0" smtClean="0"/>
              <a:t/>
            </a:r>
            <a:br>
              <a:rPr lang="en-US" sz="2400" b="1" dirty="0" smtClean="0"/>
            </a:br>
            <a:r>
              <a:rPr lang="en-US" sz="2400" b="1" dirty="0" smtClean="0"/>
              <a:t>	C</a:t>
            </a:r>
            <a:r>
              <a:rPr lang="en-US" sz="2400" b="1" dirty="0"/>
              <a:t>. Engage in critical reading and writing of technical information</a:t>
            </a:r>
            <a:r>
              <a:rPr lang="en-US" sz="2400" b="1" dirty="0" smtClean="0"/>
              <a:t>.</a:t>
            </a:r>
            <a:br>
              <a:rPr lang="en-US" sz="2400" b="1" dirty="0" smtClean="0"/>
            </a:br>
            <a:r>
              <a:rPr lang="en-US" sz="2400" b="1" dirty="0" smtClean="0"/>
              <a:t>	D</a:t>
            </a:r>
            <a:r>
              <a:rPr lang="en-US" sz="2400" b="1" dirty="0"/>
              <a:t>. Evaluate and integrate multiple sources of information (e.g.: quantitative data, video and </a:t>
            </a:r>
            <a:r>
              <a:rPr lang="en-US" sz="2400" b="1" dirty="0" smtClean="0"/>
              <a:t>	     multimedia</a:t>
            </a:r>
            <a:r>
              <a:rPr lang="en-US" sz="2400" b="1" dirty="0"/>
              <a:t>) presented in diverse formats. </a:t>
            </a:r>
            <a:r>
              <a:rPr lang="en-US" sz="2400" b="1" dirty="0" smtClean="0"/>
              <a:t/>
            </a:r>
            <a:br>
              <a:rPr lang="en-US" sz="2400" b="1" dirty="0" smtClean="0"/>
            </a:br>
            <a:r>
              <a:rPr lang="en-US" sz="2400" b="1" dirty="0" smtClean="0"/>
              <a:t>	E</a:t>
            </a:r>
            <a:r>
              <a:rPr lang="en-US" sz="2400" b="1" dirty="0"/>
              <a:t>. Develop an evidence-based opinion or argument. </a:t>
            </a:r>
            <a:r>
              <a:rPr lang="en-US" sz="2400" b="1" dirty="0" smtClean="0"/>
              <a:t/>
            </a:r>
            <a:br>
              <a:rPr lang="en-US" sz="2400" b="1" dirty="0" smtClean="0"/>
            </a:br>
            <a:r>
              <a:rPr lang="en-US" sz="2400" b="1" dirty="0" smtClean="0"/>
              <a:t>	F</a:t>
            </a:r>
            <a:r>
              <a:rPr lang="en-US" sz="2400" b="1" dirty="0"/>
              <a:t>. Communicate effectively and precisely with </a:t>
            </a:r>
            <a:r>
              <a:rPr lang="en-US" sz="2400" b="1" dirty="0" smtClean="0"/>
              <a:t>others.</a:t>
            </a:r>
            <a:r>
              <a:rPr lang="en-US" sz="2700" b="1" dirty="0" smtClean="0">
                <a:solidFill>
                  <a:srgbClr val="0070C0"/>
                </a:solidFill>
                <a:ea typeface="Bookman Old Style" charset="0"/>
                <a:cs typeface="Bookman Old Style" charset="0"/>
              </a:rPr>
              <a:t/>
            </a:r>
            <a:br>
              <a:rPr lang="en-US" sz="2700" b="1" dirty="0" smtClean="0">
                <a:solidFill>
                  <a:srgbClr val="0070C0"/>
                </a:solidFill>
                <a:ea typeface="Bookman Old Style" charset="0"/>
                <a:cs typeface="Bookman Old Style" charset="0"/>
              </a:rPr>
            </a:br>
            <a:r>
              <a:rPr lang="en-US" sz="2400" b="1" dirty="0"/>
              <a:t/>
            </a:r>
            <a:br>
              <a:rPr lang="en-US" sz="2400" b="1" dirty="0"/>
            </a:br>
            <a:endParaRPr lang="en-US" sz="2200" b="1" dirty="0">
              <a:ea typeface="Bookman Old Style" charset="0"/>
              <a:cs typeface="Bookman Old Style" charset="0"/>
            </a:endParaRPr>
          </a:p>
        </p:txBody>
      </p:sp>
    </p:spTree>
    <p:extLst>
      <p:ext uri="{BB962C8B-B14F-4D97-AF65-F5344CB8AC3E}">
        <p14:creationId xmlns:p14="http://schemas.microsoft.com/office/powerpoint/2010/main" val="1754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162" y="1156771"/>
            <a:ext cx="11589744" cy="3789802"/>
          </a:xfrm>
        </p:spPr>
        <p:txBody>
          <a:bodyPr>
            <a:normAutofit fontScale="90000"/>
          </a:bodyPr>
          <a:lstStyle/>
          <a:p>
            <a:pPr algn="l"/>
            <a:r>
              <a:rPr lang="en-US" sz="2700" b="1" dirty="0" smtClean="0">
                <a:solidFill>
                  <a:srgbClr val="0070C0"/>
                </a:solidFill>
                <a:latin typeface="Bookman Old Style" charset="0"/>
                <a:ea typeface="Bookman Old Style" charset="0"/>
                <a:cs typeface="Bookman Old Style" charset="0"/>
              </a:rPr>
              <a:t>4. Engage in Inquiry</a:t>
            </a:r>
            <a:br>
              <a:rPr lang="en-US" sz="2700" b="1" dirty="0" smtClean="0">
                <a:solidFill>
                  <a:srgbClr val="0070C0"/>
                </a:solidFill>
                <a:latin typeface="Bookman Old Style" charset="0"/>
                <a:ea typeface="Bookman Old Style" charset="0"/>
                <a:cs typeface="Bookman Old Style" charset="0"/>
              </a:rPr>
            </a:br>
            <a:r>
              <a:rPr lang="en-US" sz="2700" b="1" dirty="0" smtClean="0">
                <a:solidFill>
                  <a:srgbClr val="0070C0"/>
                </a:solidFill>
                <a:latin typeface="Bookman Old Style" charset="0"/>
                <a:ea typeface="Bookman Old Style" charset="0"/>
                <a:cs typeface="Bookman Old Style" charset="0"/>
              </a:rPr>
              <a:t/>
            </a:r>
            <a:br>
              <a:rPr lang="en-US" sz="2700" b="1" dirty="0" smtClean="0">
                <a:solidFill>
                  <a:srgbClr val="0070C0"/>
                </a:solidFill>
                <a:latin typeface="Bookman Old Style" charset="0"/>
                <a:ea typeface="Bookman Old Style" charset="0"/>
                <a:cs typeface="Bookman Old Style" charset="0"/>
              </a:rPr>
            </a:br>
            <a:r>
              <a:rPr lang="en-US" sz="2400" b="1" i="1" dirty="0" smtClean="0"/>
              <a:t>STEM </a:t>
            </a:r>
            <a:r>
              <a:rPr lang="en-US" sz="2400" b="1" i="1" dirty="0"/>
              <a:t>proficient students will engage in inquiry to investigate global issues, challenges, and real world problems</a:t>
            </a:r>
            <a:r>
              <a:rPr lang="en-US" sz="2400" b="1" i="1" dirty="0" smtClean="0"/>
              <a:t>.</a:t>
            </a:r>
            <a:br>
              <a:rPr lang="en-US" sz="2400" b="1" i="1" dirty="0" smtClean="0"/>
            </a:br>
            <a:r>
              <a:rPr lang="en-US" sz="2400" b="1" i="1" dirty="0" smtClean="0"/>
              <a:t/>
            </a:r>
            <a:br>
              <a:rPr lang="en-US" sz="2400" b="1" i="1" dirty="0" smtClean="0"/>
            </a:br>
            <a:r>
              <a:rPr lang="en-US" sz="2400" dirty="0" smtClean="0"/>
              <a:t> 	</a:t>
            </a:r>
            <a:r>
              <a:rPr lang="en-US" sz="2400" b="1" dirty="0" smtClean="0"/>
              <a:t>A</a:t>
            </a:r>
            <a:r>
              <a:rPr lang="en-US" sz="2400" b="1" dirty="0"/>
              <a:t>. Ask questions to identify and define global issues, challenges, and real world problems</a:t>
            </a:r>
            <a:r>
              <a:rPr lang="en-US" sz="2400" b="1" dirty="0" smtClean="0"/>
              <a:t>.</a:t>
            </a:r>
            <a:br>
              <a:rPr lang="en-US" sz="2400" b="1" dirty="0" smtClean="0"/>
            </a:br>
            <a:r>
              <a:rPr lang="en-US" sz="2400" b="1" dirty="0" smtClean="0"/>
              <a:t> 	B</a:t>
            </a:r>
            <a:r>
              <a:rPr lang="en-US" sz="2400" b="1" dirty="0"/>
              <a:t>. Conduct research to refine questions and develop new </a:t>
            </a:r>
            <a:r>
              <a:rPr lang="en-US" sz="2400" b="1" dirty="0" smtClean="0"/>
              <a:t>questions</a:t>
            </a:r>
            <a:r>
              <a:rPr lang="en-US" sz="2700" b="1" dirty="0" smtClean="0">
                <a:ea typeface="Bookman Old Style" charset="0"/>
                <a:cs typeface="Bookman Old Style" charset="0"/>
              </a:rPr>
              <a:t>.</a:t>
            </a:r>
            <a:r>
              <a:rPr lang="en-US" sz="2700" b="1" dirty="0" smtClean="0">
                <a:solidFill>
                  <a:srgbClr val="0070C0"/>
                </a:solidFill>
                <a:latin typeface="Bookman Old Style" charset="0"/>
                <a:ea typeface="Bookman Old Style" charset="0"/>
                <a:cs typeface="Bookman Old Style" charset="0"/>
              </a:rPr>
              <a:t/>
            </a:r>
            <a:br>
              <a:rPr lang="en-US" sz="2700" b="1" dirty="0" smtClean="0">
                <a:solidFill>
                  <a:srgbClr val="0070C0"/>
                </a:solidFill>
                <a:latin typeface="Bookman Old Style" charset="0"/>
                <a:ea typeface="Bookman Old Style" charset="0"/>
                <a:cs typeface="Bookman Old Style" charset="0"/>
              </a:rPr>
            </a:br>
            <a:r>
              <a:rPr lang="en-US" sz="2700" b="1" dirty="0">
                <a:solidFill>
                  <a:srgbClr val="0070C0"/>
                </a:solidFill>
                <a:latin typeface="Bookman Old Style" charset="0"/>
                <a:ea typeface="Bookman Old Style" charset="0"/>
                <a:cs typeface="Bookman Old Style" charset="0"/>
              </a:rPr>
              <a:t/>
            </a:r>
            <a:br>
              <a:rPr lang="en-US" sz="2700" b="1" dirty="0">
                <a:solidFill>
                  <a:srgbClr val="0070C0"/>
                </a:solidFill>
                <a:latin typeface="Bookman Old Style" charset="0"/>
                <a:ea typeface="Bookman Old Style" charset="0"/>
                <a:cs typeface="Bookman Old Style" charset="0"/>
              </a:rPr>
            </a:br>
            <a:r>
              <a:rPr lang="en-US" sz="2700" b="1" dirty="0" smtClean="0">
                <a:solidFill>
                  <a:srgbClr val="0070C0"/>
                </a:solidFill>
                <a:ea typeface="Bookman Old Style" charset="0"/>
                <a:cs typeface="Bookman Old Style" charset="0"/>
              </a:rPr>
              <a:t/>
            </a:r>
            <a:br>
              <a:rPr lang="en-US" sz="2700" b="1" dirty="0" smtClean="0">
                <a:solidFill>
                  <a:srgbClr val="0070C0"/>
                </a:solidFill>
                <a:ea typeface="Bookman Old Style" charset="0"/>
                <a:cs typeface="Bookman Old Style" charset="0"/>
              </a:rPr>
            </a:br>
            <a:r>
              <a:rPr lang="en-US" sz="2400" b="1" dirty="0"/>
              <a:t/>
            </a:r>
            <a:br>
              <a:rPr lang="en-US" sz="2400" b="1" dirty="0"/>
            </a:br>
            <a:endParaRPr lang="en-US" sz="2200" b="1" dirty="0">
              <a:ea typeface="Bookman Old Style" charset="0"/>
              <a:cs typeface="Bookman Old Style" charset="0"/>
            </a:endParaRPr>
          </a:p>
        </p:txBody>
      </p:sp>
    </p:spTree>
    <p:extLst>
      <p:ext uri="{BB962C8B-B14F-4D97-AF65-F5344CB8AC3E}">
        <p14:creationId xmlns:p14="http://schemas.microsoft.com/office/powerpoint/2010/main" val="325285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162" y="1156771"/>
            <a:ext cx="11589744" cy="3789802"/>
          </a:xfrm>
        </p:spPr>
        <p:txBody>
          <a:bodyPr>
            <a:normAutofit fontScale="90000"/>
          </a:bodyPr>
          <a:lstStyle/>
          <a:p>
            <a:pPr algn="l"/>
            <a:r>
              <a:rPr lang="en-US" sz="2700" b="1" dirty="0" smtClean="0">
                <a:solidFill>
                  <a:srgbClr val="0070C0"/>
                </a:solidFill>
                <a:latin typeface="Bookman Old Style" charset="0"/>
                <a:ea typeface="Bookman Old Style" charset="0"/>
                <a:cs typeface="Bookman Old Style" charset="0"/>
              </a:rPr>
              <a:t>5. Engage in Logical Reasoning </a:t>
            </a:r>
            <a:br>
              <a:rPr lang="en-US" sz="2700" b="1" dirty="0" smtClean="0">
                <a:solidFill>
                  <a:srgbClr val="0070C0"/>
                </a:solidFill>
                <a:latin typeface="Bookman Old Style" charset="0"/>
                <a:ea typeface="Bookman Old Style" charset="0"/>
                <a:cs typeface="Bookman Old Style" charset="0"/>
              </a:rPr>
            </a:br>
            <a:r>
              <a:rPr lang="en-US" sz="2700" b="1" dirty="0">
                <a:solidFill>
                  <a:srgbClr val="0070C0"/>
                </a:solidFill>
                <a:latin typeface="Bookman Old Style" charset="0"/>
                <a:ea typeface="Bookman Old Style" charset="0"/>
                <a:cs typeface="Bookman Old Style" charset="0"/>
              </a:rPr>
              <a:t/>
            </a:r>
            <a:br>
              <a:rPr lang="en-US" sz="2700" b="1" dirty="0">
                <a:solidFill>
                  <a:srgbClr val="0070C0"/>
                </a:solidFill>
                <a:latin typeface="Bookman Old Style" charset="0"/>
                <a:ea typeface="Bookman Old Style" charset="0"/>
                <a:cs typeface="Bookman Old Style" charset="0"/>
              </a:rPr>
            </a:br>
            <a:r>
              <a:rPr lang="en-US" sz="2400" b="1" i="1" dirty="0" smtClean="0"/>
              <a:t>STEM </a:t>
            </a:r>
            <a:r>
              <a:rPr lang="en-US" sz="2400" b="1" i="1" dirty="0"/>
              <a:t>proficient students will engage in logical reasoning to answer complex questions, to investigate global issues, and to develop solutions for challenges and real world problems</a:t>
            </a:r>
            <a:r>
              <a:rPr lang="en-US" sz="2400" b="1" i="1" dirty="0" smtClean="0"/>
              <a:t>.</a:t>
            </a:r>
            <a:br>
              <a:rPr lang="en-US" sz="2400" b="1" i="1" dirty="0" smtClean="0"/>
            </a:br>
            <a:r>
              <a:rPr lang="en-US" sz="2400" b="1" i="1" dirty="0" smtClean="0"/>
              <a:t/>
            </a:r>
            <a:br>
              <a:rPr lang="en-US" sz="2400" b="1" i="1" dirty="0" smtClean="0"/>
            </a:br>
            <a:r>
              <a:rPr lang="en-US" sz="2400" b="1" i="1" dirty="0" smtClean="0"/>
              <a:t>	</a:t>
            </a:r>
            <a:r>
              <a:rPr lang="en-US" sz="2400" b="1" dirty="0" smtClean="0"/>
              <a:t>A</a:t>
            </a:r>
            <a:r>
              <a:rPr lang="en-US" sz="2400" b="1" dirty="0"/>
              <a:t>. Engage in critical thinking. </a:t>
            </a:r>
            <a:r>
              <a:rPr lang="en-US" sz="2400" b="1" dirty="0" smtClean="0"/>
              <a:t/>
            </a:r>
            <a:br>
              <a:rPr lang="en-US" sz="2400" b="1" dirty="0" smtClean="0"/>
            </a:br>
            <a:r>
              <a:rPr lang="en-US" sz="2400" b="1" dirty="0" smtClean="0"/>
              <a:t>	B</a:t>
            </a:r>
            <a:r>
              <a:rPr lang="en-US" sz="2400" b="1" dirty="0"/>
              <a:t>. Evaluate, select, and apply appropriate systematic approaches (scientific and engineering </a:t>
            </a:r>
            <a:r>
              <a:rPr lang="en-US" sz="2400" b="1" dirty="0" smtClean="0"/>
              <a:t>	    practices</a:t>
            </a:r>
            <a:r>
              <a:rPr lang="en-US" sz="2400" b="1" dirty="0"/>
              <a:t>, engineering design process, and/or Standards for mathematical Practices</a:t>
            </a:r>
            <a:r>
              <a:rPr lang="en-US" sz="2400" b="1" dirty="0" smtClean="0"/>
              <a:t>).</a:t>
            </a:r>
            <a:br>
              <a:rPr lang="en-US" sz="2400" b="1" dirty="0" smtClean="0"/>
            </a:br>
            <a:r>
              <a:rPr lang="en-US" sz="2400" b="1" dirty="0" smtClean="0"/>
              <a:t>	C</a:t>
            </a:r>
            <a:r>
              <a:rPr lang="en-US" sz="2400" b="1" dirty="0"/>
              <a:t>. Apply science, technology, engineering, and mathematics content to construct creative and </a:t>
            </a:r>
            <a:r>
              <a:rPr lang="en-US" sz="2400" b="1" dirty="0" smtClean="0"/>
              <a:t>	    innovative </a:t>
            </a:r>
            <a:r>
              <a:rPr lang="en-US" sz="2400" b="1" dirty="0"/>
              <a:t>ideas. </a:t>
            </a:r>
            <a:r>
              <a:rPr lang="en-US" sz="2400" b="1" dirty="0" smtClean="0"/>
              <a:t/>
            </a:r>
            <a:br>
              <a:rPr lang="en-US" sz="2400" b="1" dirty="0" smtClean="0"/>
            </a:br>
            <a:r>
              <a:rPr lang="en-US" sz="2400" b="1" dirty="0" smtClean="0"/>
              <a:t>	D</a:t>
            </a:r>
            <a:r>
              <a:rPr lang="en-US" sz="2400" b="1" dirty="0"/>
              <a:t>. Analyze the impact of global issues and real world problems at the local, state, national, </a:t>
            </a:r>
            <a:r>
              <a:rPr lang="en-US" sz="2400" b="1" dirty="0" smtClean="0"/>
              <a:t>	     and </a:t>
            </a:r>
            <a:r>
              <a:rPr lang="en-US" sz="2400" b="1" dirty="0"/>
              <a:t>international levels.</a:t>
            </a:r>
            <a:r>
              <a:rPr lang="en-US" sz="2700" b="1" dirty="0" smtClean="0">
                <a:solidFill>
                  <a:srgbClr val="0070C0"/>
                </a:solidFill>
                <a:ea typeface="Bookman Old Style" charset="0"/>
                <a:cs typeface="Bookman Old Style" charset="0"/>
              </a:rPr>
              <a:t/>
            </a:r>
            <a:br>
              <a:rPr lang="en-US" sz="2700" b="1" dirty="0" smtClean="0">
                <a:solidFill>
                  <a:srgbClr val="0070C0"/>
                </a:solidFill>
                <a:ea typeface="Bookman Old Style" charset="0"/>
                <a:cs typeface="Bookman Old Style" charset="0"/>
              </a:rPr>
            </a:br>
            <a:r>
              <a:rPr lang="en-US" sz="2400" b="1" dirty="0"/>
              <a:t/>
            </a:r>
            <a:br>
              <a:rPr lang="en-US" sz="2400" b="1" dirty="0"/>
            </a:br>
            <a:endParaRPr lang="en-US" sz="2200" b="1" dirty="0">
              <a:ea typeface="Bookman Old Style" charset="0"/>
              <a:cs typeface="Bookman Old Style" charset="0"/>
            </a:endParaRPr>
          </a:p>
        </p:txBody>
      </p:sp>
    </p:spTree>
    <p:extLst>
      <p:ext uri="{BB962C8B-B14F-4D97-AF65-F5344CB8AC3E}">
        <p14:creationId xmlns:p14="http://schemas.microsoft.com/office/powerpoint/2010/main" val="18501282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3187</TotalTime>
  <Words>9384</Words>
  <Application>Microsoft Macintosh PowerPoint</Application>
  <PresentationFormat>Widescreen</PresentationFormat>
  <Paragraphs>590</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Bookman Old Style</vt:lpstr>
      <vt:lpstr>Calibri</vt:lpstr>
      <vt:lpstr>Calibri Light</vt:lpstr>
      <vt:lpstr>Times New Roman</vt:lpstr>
      <vt:lpstr>Arial</vt:lpstr>
      <vt:lpstr>office theme</vt:lpstr>
      <vt:lpstr>STEM Standards and Practice Framework  K-5 </vt:lpstr>
      <vt:lpstr>Program Overview </vt:lpstr>
      <vt:lpstr>                                          Grade Level Overview  Kindergarten students will be introduced to STEM Standards of Practice that will engage them in the engineering design process. First grade students will be introduced and begin to have a clear understanding of STEM content, skills, and practices, and they would have been exposed to inquiry-based, problem-based, and project-based learning.  Second grade students will begin to have a clear understanding of STEM content, skills, and practices, and they would have been exposed to inquiry-based, problem-based, and project-based learning.  Third grade students students focus on demonstrating an understanding of how to connect science, technology, engineering and mathematics content, practices or processes while engaging in inquiry-based, problem-based, and project-based learning activities. By the end of third grade, students will be able to integrate STEM content, practices and processes to other disciplines when asking questions, solving problems, or meeting challenges. Students should also begin to apply the STEM Standards of Practice that will engage them in scientific process. Fourth grade students by the end of the year will be able to: design projects that are innovative and creative, analyze complex issues, solve complex problems and/or challenges, and independently apply STEM Standards of Practice into STEM activities. Students role play STEM professionals while engaged in STEM teams, incorporate engineering design process, science practices and Standards for Mathematical Practices into STEM activities, and logical reasoning when addressing or solving STEM related issues, problems, and/or challenges. Fifth grade students by the end of the year will master grade level science, technology, engineering, and mathematics (STEM) content, practices, and processes, integrate STEM contents with other disciplines, answer complex questions, investigate global issues, solve real world problems, and meet real world challenges while engaging in meaningful, purposeful, and relevant hands-on inquiry-based, problem based and/or project-based learning experiences.</vt:lpstr>
      <vt:lpstr>PowerPoint Presentation</vt:lpstr>
      <vt:lpstr>1. Learn and Apply Rigorous Science, Technology, Engineering, and         Mathematics Content.  STEM proficient students will learn and apply rigorous content within science, technology, engineering, and mathematics disciplines to answer complex questions, to investigate global issues, and to develop solutions for challenges and real world problems.   A. Demonstrate an understanding of science, technology, engineering, and mathematics content.   B. Apply science, technology, engineering, or mathematics content to answer complex questions, to      investigate global issues, and to develop solutions for challenges and real world problems.  </vt:lpstr>
      <vt:lpstr>2. Integrate Science, Technology, Engineering, and Mathematics Content.  STEM proficient students will integrate content from science, technology, engineering, and mathematics disciplines as appropriate to answer complex questions, to investigate global issues, and to develop solutions for challenges and real world problems.    A. Analyze interdisciplinary connections that exist within science, technology, engineering,       and mathematics disciplines and other disciplines.   B. Apply integrated science, technology, engineering, mathematics content, and other               content as appropriate to answer complex questions, to investigate global issues, and to      develop solutions for challenges and real world problems.</vt:lpstr>
      <vt:lpstr>3. Interpret and Communicate information from Science, Technology, Engineering, and Mathematics.  STEM proficient students will interpret and communicate information from science, technology, engineering, and mathematics to answer complex questions, to investigate global issues, and to develop solutions for challenges and real world problems.   A. Identify, analyze, and synthesize appropriate science, technology, engineering, and               mathematics information (text, visual, audio, etc.).   B. Apply appropriate domain-specific vocabulary when communicating science, technology,       engineering, and mathematics content.   C. Engage in critical reading and writing of technical information.  D. Evaluate and integrate multiple sources of information (e.g.: quantitative data, video and       multimedia) presented in diverse formats.   E. Develop an evidence-based opinion or argument.   F. Communicate effectively and precisely with others.  </vt:lpstr>
      <vt:lpstr>4. Engage in Inquiry  STEM proficient students will engage in inquiry to investigate global issues, challenges, and real world problems.    A. Ask questions to identify and define global issues, challenges, and real world problems.   B. Conduct research to refine questions and develop new questions.    </vt:lpstr>
      <vt:lpstr>5. Engage in Logical Reasoning   STEM proficient students will engage in logical reasoning to answer complex questions, to investigate global issues, and to develop solutions for challenges and real world problems.   A. Engage in critical thinking.   B. Evaluate, select, and apply appropriate systematic approaches (scientific and engineering      practices, engineering design process, and/or Standards for mathematical Practices).  C. Apply science, technology, engineering, and mathematics content to construct creative and      innovative ideas.   D. Analyze the impact of global issues and real world problems at the local, state, national,       and international levels.  </vt:lpstr>
      <vt:lpstr>6. Collaborate as a STEM design team.  STEM proficient students will collaborate as a STEM team to answer complex questions, to investigate global issues, and to develop solutions for challenges and real world problems.   A. Identify, analyze, and perform a STEM specific subject matter expert role.  B. Share ideas and work effectively with a STEM focused multidisciplinary team to achieve a       common goal.   C. Listen and be receptive to ideas of others.  D. Analyze career opportunities that exist in a variety of STEM fields relevant to the STEM          focused multidisciplinary team’s goal. </vt:lpstr>
      <vt:lpstr>7.  Apply Technology Strategically    STEM proficient students will apply technology appropriately to answer complex questions, to investigate global issues, and to develop solutions for challenges and real world problems.    A. Identify and understand technologies needed to develop solutions to problems or       construct answers to complex questions.   B. Analyze the limits, risks, and impacts of technology.   C. Engage in responsible/ethical use of technology.   D. Improve or create new technologies that extend human capability.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Standards and Practice Framework  K-5 </dc:title>
  <cp:lastModifiedBy>Ferguson, Sharon</cp:lastModifiedBy>
  <cp:revision>33</cp:revision>
  <dcterms:modified xsi:type="dcterms:W3CDTF">2017-11-19T15:47:17Z</dcterms:modified>
</cp:coreProperties>
</file>