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9"/>
  </p:notes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83F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9" d="100"/>
          <a:sy n="79" d="100"/>
        </p:scale>
        <p:origin x="-888"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94C6B7-E094-4FC2-B460-BC04DD2EF50D}" type="datetimeFigureOut">
              <a:rPr lang="en-US" smtClean="0"/>
              <a:t>7/31/2014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293F1E-A3A1-43DF-9B1F-C44E1403EE54}" type="slidenum">
              <a:rPr lang="en-US" smtClean="0"/>
              <a:t>‹#›</a:t>
            </a:fld>
            <a:endParaRPr lang="en-US"/>
          </a:p>
        </p:txBody>
      </p:sp>
    </p:spTree>
    <p:extLst>
      <p:ext uri="{BB962C8B-B14F-4D97-AF65-F5344CB8AC3E}">
        <p14:creationId xmlns:p14="http://schemas.microsoft.com/office/powerpoint/2010/main" val="3644431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293F1E-A3A1-43DF-9B1F-C44E1403EE54}" type="slidenum">
              <a:rPr lang="en-US" smtClean="0"/>
              <a:t>6</a:t>
            </a:fld>
            <a:endParaRPr lang="en-US"/>
          </a:p>
        </p:txBody>
      </p:sp>
    </p:spTree>
    <p:extLst>
      <p:ext uri="{BB962C8B-B14F-4D97-AF65-F5344CB8AC3E}">
        <p14:creationId xmlns:p14="http://schemas.microsoft.com/office/powerpoint/2010/main" val="245537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406020"/>
            <a:ext cx="6172199" cy="2251579"/>
          </a:xfrm>
        </p:spPr>
        <p:txBody>
          <a:bodyPr lIns="0" rIns="0" anchor="t">
            <a:noAutofit/>
          </a:bodyPr>
          <a:lstStyle>
            <a:lvl1pPr>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1066800" y="3905864"/>
            <a:ext cx="6172200" cy="1123336"/>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3890F298-A31D-4112-B957-980308E703B1}" type="datetimeFigureOut">
              <a:rPr lang="en-US" smtClean="0"/>
              <a:t>7/31/2014</a:t>
            </a:fld>
            <a:endParaRPr lang="en-US"/>
          </a:p>
        </p:txBody>
      </p:sp>
      <p:sp>
        <p:nvSpPr>
          <p:cNvPr id="8" name="Slide Number Placeholder 7"/>
          <p:cNvSpPr>
            <a:spLocks noGrp="1"/>
          </p:cNvSpPr>
          <p:nvPr>
            <p:ph type="sldNum" sz="quarter" idx="11"/>
          </p:nvPr>
        </p:nvSpPr>
        <p:spPr/>
        <p:txBody>
          <a:bodyPr/>
          <a:lstStyle/>
          <a:p>
            <a:fld id="{F8FB83C7-5874-433F-BDB7-935F759886D4}"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454400" y="1554480"/>
            <a:ext cx="4222308" cy="38862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890F298-A31D-4112-B957-980308E703B1}" type="datetimeFigureOut">
              <a:rPr lang="en-US" smtClean="0"/>
              <a:t>7/31/2014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FB83C7-5874-433F-BDB7-935F759886D4}"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9848" y="1554480"/>
            <a:ext cx="2075688" cy="3886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456432" y="1554480"/>
            <a:ext cx="4224528" cy="3886200"/>
          </a:xfrm>
        </p:spPr>
        <p:txBody>
          <a:bodyPr vert="eaVert"/>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90F298-A31D-4112-B957-980308E703B1}" type="datetimeFigureOut">
              <a:rPr lang="en-US" smtClean="0"/>
              <a:t>7/31/2014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FB83C7-5874-433F-BDB7-935F759886D4}"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3456432" y="1545336"/>
            <a:ext cx="4224528"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8"/>
          <p:cNvSpPr>
            <a:spLocks noGrp="1"/>
          </p:cNvSpPr>
          <p:nvPr>
            <p:ph type="dt" sz="half" idx="14"/>
          </p:nvPr>
        </p:nvSpPr>
        <p:spPr/>
        <p:txBody>
          <a:bodyPr/>
          <a:lstStyle/>
          <a:p>
            <a:fld id="{3890F298-A31D-4112-B957-980308E703B1}" type="datetimeFigureOut">
              <a:rPr lang="en-US" smtClean="0"/>
              <a:t>7/31/2014</a:t>
            </a:fld>
            <a:endParaRPr lang="en-US"/>
          </a:p>
        </p:txBody>
      </p:sp>
      <p:sp>
        <p:nvSpPr>
          <p:cNvPr id="10" name="Slide Number Placeholder 9"/>
          <p:cNvSpPr>
            <a:spLocks noGrp="1"/>
          </p:cNvSpPr>
          <p:nvPr>
            <p:ph type="sldNum" sz="quarter" idx="15"/>
          </p:nvPr>
        </p:nvSpPr>
        <p:spPr/>
        <p:txBody>
          <a:bodyPr/>
          <a:lstStyle/>
          <a:p>
            <a:fld id="{F8FB83C7-5874-433F-BDB7-935F759886D4}" type="slidenum">
              <a:rPr lang="en-US" smtClean="0"/>
              <a:t>‹#›</a:t>
            </a:fld>
            <a:endParaRPr lang="en-US"/>
          </a:p>
        </p:txBody>
      </p:sp>
      <p:sp>
        <p:nvSpPr>
          <p:cNvPr id="11" name="Footer Placeholder 10"/>
          <p:cNvSpPr>
            <a:spLocks noGrp="1"/>
          </p:cNvSpPr>
          <p:nvPr>
            <p:ph type="ftr" sz="quarter" idx="16"/>
          </p:nvPr>
        </p:nvSpPr>
        <p:spPr/>
        <p:txBody>
          <a:bodyPr/>
          <a:lstStyle/>
          <a:p>
            <a:endParaRPr lang="en-US"/>
          </a:p>
        </p:txBody>
      </p:sp>
      <p:sp>
        <p:nvSpPr>
          <p:cNvPr id="12" name="Title 11"/>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9848" y="1472184"/>
            <a:ext cx="6172200" cy="2130552"/>
          </a:xfrm>
        </p:spPr>
        <p:txBody>
          <a:bodyPr anchor="t">
            <a:noAutofit/>
          </a:bodyPr>
          <a:lstStyle>
            <a:lvl1pPr algn="l">
              <a:defRPr sz="48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1069848" y="3886200"/>
            <a:ext cx="6172200" cy="914400"/>
          </a:xfrm>
        </p:spPr>
        <p:txBody>
          <a:bodyPr anchor="t">
            <a:normAutofit/>
          </a:bodyPr>
          <a:lstStyle>
            <a:lvl1pPr marL="0" indent="0">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3890F298-A31D-4112-B957-980308E703B1}" type="datetimeFigureOut">
              <a:rPr lang="en-US" smtClean="0"/>
              <a:t>7/31/2014</a:t>
            </a:fld>
            <a:endParaRPr lang="en-US"/>
          </a:p>
        </p:txBody>
      </p:sp>
      <p:sp>
        <p:nvSpPr>
          <p:cNvPr id="8" name="Slide Number Placeholder 7"/>
          <p:cNvSpPr>
            <a:spLocks noGrp="1"/>
          </p:cNvSpPr>
          <p:nvPr>
            <p:ph type="sldNum" sz="quarter" idx="11"/>
          </p:nvPr>
        </p:nvSpPr>
        <p:spPr/>
        <p:txBody>
          <a:bodyPr/>
          <a:lstStyle/>
          <a:p>
            <a:fld id="{F8FB83C7-5874-433F-BDB7-935F759886D4}"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3776" y="609600"/>
            <a:ext cx="3616325" cy="1066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486998" y="1915859"/>
            <a:ext cx="3646966" cy="288142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6754" y="1915881"/>
            <a:ext cx="3639311" cy="2881398"/>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0"/>
          </p:nvPr>
        </p:nvSpPr>
        <p:spPr/>
        <p:txBody>
          <a:bodyPr/>
          <a:lstStyle/>
          <a:p>
            <a:fld id="{3890F298-A31D-4112-B957-980308E703B1}" type="datetimeFigureOut">
              <a:rPr lang="en-US" smtClean="0"/>
              <a:t>7/31/2014</a:t>
            </a:fld>
            <a:endParaRPr lang="en-US"/>
          </a:p>
        </p:txBody>
      </p:sp>
      <p:sp>
        <p:nvSpPr>
          <p:cNvPr id="10" name="Slide Number Placeholder 9"/>
          <p:cNvSpPr>
            <a:spLocks noGrp="1"/>
          </p:cNvSpPr>
          <p:nvPr>
            <p:ph type="sldNum" sz="quarter" idx="11"/>
          </p:nvPr>
        </p:nvSpPr>
        <p:spPr/>
        <p:txBody>
          <a:bodyPr/>
          <a:lstStyle/>
          <a:p>
            <a:fld id="{F8FB83C7-5874-433F-BDB7-935F759886D4}" type="slidenum">
              <a:rPr lang="en-US" smtClean="0"/>
              <a:t>‹#›</a:t>
            </a:fld>
            <a:endParaRPr lang="en-US"/>
          </a:p>
        </p:txBody>
      </p:sp>
      <p:sp>
        <p:nvSpPr>
          <p:cNvPr id="11" name="Footer Placeholder 10"/>
          <p:cNvSpPr>
            <a:spLocks noGrp="1"/>
          </p:cNvSpPr>
          <p:nvPr>
            <p:ph type="ftr" sz="quarter" idx="12"/>
          </p:nvPr>
        </p:nvSpPr>
        <p:spPr>
          <a:xfrm>
            <a:off x="493776" y="6356350"/>
            <a:ext cx="5102352" cy="365125"/>
          </a:xfrm>
        </p:spPr>
        <p:txBody>
          <a:bodyPr/>
          <a:lstStyle/>
          <a:p>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3776" y="609600"/>
            <a:ext cx="3615734" cy="1066799"/>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95301" y="1916113"/>
            <a:ext cx="3638550" cy="646112"/>
          </a:xfrm>
        </p:spPr>
        <p:txBody>
          <a:bodyPr anchor="t">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860676"/>
            <a:ext cx="3638550" cy="28828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2625" y="1916113"/>
            <a:ext cx="3660775" cy="646112"/>
          </a:xfrm>
        </p:spPr>
        <p:txBody>
          <a:bodyPr anchor="t">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92626" y="2860676"/>
            <a:ext cx="3651250" cy="2882900"/>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9"/>
          <p:cNvSpPr>
            <a:spLocks noGrp="1"/>
          </p:cNvSpPr>
          <p:nvPr>
            <p:ph type="dt" sz="half" idx="10"/>
          </p:nvPr>
        </p:nvSpPr>
        <p:spPr/>
        <p:txBody>
          <a:bodyPr/>
          <a:lstStyle/>
          <a:p>
            <a:fld id="{3890F298-A31D-4112-B957-980308E703B1}" type="datetimeFigureOut">
              <a:rPr lang="en-US" smtClean="0"/>
              <a:t>7/31/2014</a:t>
            </a:fld>
            <a:endParaRPr lang="en-US"/>
          </a:p>
        </p:txBody>
      </p:sp>
      <p:sp>
        <p:nvSpPr>
          <p:cNvPr id="11" name="Slide Number Placeholder 10"/>
          <p:cNvSpPr>
            <a:spLocks noGrp="1"/>
          </p:cNvSpPr>
          <p:nvPr>
            <p:ph type="sldNum" sz="quarter" idx="11"/>
          </p:nvPr>
        </p:nvSpPr>
        <p:spPr/>
        <p:txBody>
          <a:bodyPr/>
          <a:lstStyle/>
          <a:p>
            <a:fld id="{F8FB83C7-5874-433F-BDB7-935F759886D4}" type="slidenum">
              <a:rPr lang="en-US" smtClean="0"/>
              <a:t>‹#›</a:t>
            </a:fld>
            <a:endParaRPr lang="en-US"/>
          </a:p>
        </p:txBody>
      </p:sp>
      <p:sp>
        <p:nvSpPr>
          <p:cNvPr id="12" name="Footer Placeholder 11"/>
          <p:cNvSpPr>
            <a:spLocks noGrp="1"/>
          </p:cNvSpPr>
          <p:nvPr>
            <p:ph type="ftr" sz="quarter" idx="12"/>
          </p:nvPr>
        </p:nvSpPr>
        <p:spPr>
          <a:xfrm>
            <a:off x="493776" y="6356350"/>
            <a:ext cx="5102352" cy="365125"/>
          </a:xfrm>
        </p:spPr>
        <p:txBody>
          <a:bodyPr/>
          <a:lstStyle/>
          <a:p>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162800" y="1551543"/>
            <a:ext cx="1828800" cy="365125"/>
          </a:xfrm>
        </p:spPr>
        <p:txBody>
          <a:bodyPr/>
          <a:lstStyle/>
          <a:p>
            <a:fld id="{3890F298-A31D-4112-B957-980308E703B1}" type="datetimeFigureOut">
              <a:rPr lang="en-US" smtClean="0"/>
              <a:t>7/31/2014</a:t>
            </a:fld>
            <a:endParaRPr lang="en-US"/>
          </a:p>
        </p:txBody>
      </p:sp>
      <p:sp>
        <p:nvSpPr>
          <p:cNvPr id="5" name="Title 4"/>
          <p:cNvSpPr>
            <a:spLocks noGrp="1"/>
          </p:cNvSpPr>
          <p:nvPr>
            <p:ph type="title"/>
          </p:nvPr>
        </p:nvSpPr>
        <p:spPr/>
        <p:txBody>
          <a:bodyPr/>
          <a:lstStyle/>
          <a:p>
            <a:r>
              <a:rPr lang="en-US" smtClean="0"/>
              <a:t>Click to edit Master title style</a:t>
            </a:r>
            <a:endParaRPr lang="en-US" dirty="0"/>
          </a:p>
        </p:txBody>
      </p:sp>
      <p:sp>
        <p:nvSpPr>
          <p:cNvPr id="4" name="Slide Number Placeholder 3"/>
          <p:cNvSpPr>
            <a:spLocks noGrp="1"/>
          </p:cNvSpPr>
          <p:nvPr>
            <p:ph type="sldNum" sz="quarter" idx="11"/>
          </p:nvPr>
        </p:nvSpPr>
        <p:spPr/>
        <p:txBody>
          <a:bodyPr/>
          <a:lstStyle/>
          <a:p>
            <a:fld id="{F8FB83C7-5874-433F-BDB7-935F759886D4}" type="slidenum">
              <a:rPr lang="en-US" smtClean="0"/>
              <a:t>‹#›</a:t>
            </a:fld>
            <a:endParaRPr lang="en-US"/>
          </a:p>
        </p:txBody>
      </p:sp>
      <p:sp>
        <p:nvSpPr>
          <p:cNvPr id="6" name="Footer Placeholder 5"/>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90F298-A31D-4112-B957-980308E703B1}" type="datetimeFigureOut">
              <a:rPr lang="en-US" smtClean="0"/>
              <a:t>7/31/2014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FB83C7-5874-433F-BDB7-935F759886D4}"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9450" y="1920876"/>
            <a:ext cx="3654425" cy="2889249"/>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493776" y="606425"/>
            <a:ext cx="3629025" cy="1041400"/>
          </a:xfrm>
        </p:spPr>
        <p:txBody>
          <a:bodyPr anchor="t">
            <a:normAutofit/>
          </a:bodyPr>
          <a:lstStyle>
            <a:lvl1pPr algn="l">
              <a:defRPr sz="18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 y="1920875"/>
            <a:ext cx="3629025" cy="1812925"/>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3890F298-A31D-4112-B957-980308E703B1}" type="datetimeFigureOut">
              <a:rPr lang="en-US" smtClean="0"/>
              <a:t>7/31/2014</a:t>
            </a:fld>
            <a:endParaRPr lang="en-US"/>
          </a:p>
        </p:txBody>
      </p:sp>
      <p:sp>
        <p:nvSpPr>
          <p:cNvPr id="9" name="Slide Number Placeholder 8"/>
          <p:cNvSpPr>
            <a:spLocks noGrp="1"/>
          </p:cNvSpPr>
          <p:nvPr>
            <p:ph type="sldNum" sz="quarter" idx="11"/>
          </p:nvPr>
        </p:nvSpPr>
        <p:spPr/>
        <p:txBody>
          <a:bodyPr/>
          <a:lstStyle/>
          <a:p>
            <a:fld id="{F8FB83C7-5874-433F-BDB7-935F759886D4}" type="slidenum">
              <a:rPr lang="en-US" smtClean="0"/>
              <a:t>‹#›</a:t>
            </a:fld>
            <a:endParaRPr lang="en-US"/>
          </a:p>
        </p:txBody>
      </p:sp>
      <p:sp>
        <p:nvSpPr>
          <p:cNvPr id="10" name="Footer Placeholder 9"/>
          <p:cNvSpPr>
            <a:spLocks noGrp="1"/>
          </p:cNvSpPr>
          <p:nvPr>
            <p:ph type="ftr" sz="quarter" idx="12"/>
          </p:nvPr>
        </p:nvSpPr>
        <p:spPr>
          <a:xfrm>
            <a:off x="493776" y="6356350"/>
            <a:ext cx="5102352" cy="365125"/>
          </a:xfrm>
        </p:spPr>
        <p:txBody>
          <a:bodyPr/>
          <a:lstStyle/>
          <a:p>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3776" y="600074"/>
            <a:ext cx="2074862" cy="1981201"/>
          </a:xfrm>
          <a:ln>
            <a:noFill/>
          </a:ln>
        </p:spPr>
        <p:txBody>
          <a:bodyPr anchor="t">
            <a:normAutofit/>
          </a:bodyPr>
          <a:lstStyle>
            <a:lvl1pPr algn="l">
              <a:defRPr sz="1800" b="0"/>
            </a:lvl1pPr>
          </a:lstStyle>
          <a:p>
            <a:r>
              <a:rPr lang="en-US" smtClean="0"/>
              <a:t>Click to edit Master title style</a:t>
            </a:r>
            <a:endParaRPr lang="en-US" dirty="0"/>
          </a:p>
        </p:txBody>
      </p:sp>
      <p:sp>
        <p:nvSpPr>
          <p:cNvPr id="3" name="Picture Placeholder 2"/>
          <p:cNvSpPr>
            <a:spLocks noGrp="1"/>
          </p:cNvSpPr>
          <p:nvPr>
            <p:ph type="pic" idx="1"/>
          </p:nvPr>
        </p:nvSpPr>
        <p:spPr>
          <a:xfrm>
            <a:off x="2963862" y="1650999"/>
            <a:ext cx="5627687" cy="42207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963862" y="614363"/>
            <a:ext cx="3741738" cy="909637"/>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3890F298-A31D-4112-B957-980308E703B1}" type="datetimeFigureOut">
              <a:rPr lang="en-US" smtClean="0"/>
              <a:t>7/31/2014</a:t>
            </a:fld>
            <a:endParaRPr lang="en-US"/>
          </a:p>
        </p:txBody>
      </p:sp>
      <p:sp>
        <p:nvSpPr>
          <p:cNvPr id="9" name="Slide Number Placeholder 8"/>
          <p:cNvSpPr>
            <a:spLocks noGrp="1"/>
          </p:cNvSpPr>
          <p:nvPr>
            <p:ph type="sldNum" sz="quarter" idx="11"/>
          </p:nvPr>
        </p:nvSpPr>
        <p:spPr/>
        <p:txBody>
          <a:bodyPr/>
          <a:lstStyle/>
          <a:p>
            <a:fld id="{F8FB83C7-5874-433F-BDB7-935F759886D4}" type="slidenum">
              <a:rPr lang="en-US" smtClean="0"/>
              <a:t>‹#›</a:t>
            </a:fld>
            <a:endParaRPr lang="en-US"/>
          </a:p>
        </p:txBody>
      </p:sp>
      <p:sp>
        <p:nvSpPr>
          <p:cNvPr id="10" name="Footer Placeholder 9"/>
          <p:cNvSpPr>
            <a:spLocks noGrp="1"/>
          </p:cNvSpPr>
          <p:nvPr>
            <p:ph type="ftr" sz="quarter" idx="12"/>
          </p:nvPr>
        </p:nvSpPr>
        <p:spPr>
          <a:xfrm>
            <a:off x="493776" y="6356350"/>
            <a:ext cx="5102352" cy="365125"/>
          </a:xfrm>
        </p:spPr>
        <p:txBody>
          <a:bodyPr/>
          <a:lstStyle/>
          <a:p>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1554480"/>
            <a:ext cx="2073348" cy="1979466"/>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454400" y="1547036"/>
            <a:ext cx="4222308" cy="388620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162800" y="189468"/>
            <a:ext cx="1828800" cy="365125"/>
          </a:xfrm>
          <a:prstGeom prst="rect">
            <a:avLst/>
          </a:prstGeom>
        </p:spPr>
        <p:txBody>
          <a:bodyPr vert="horz" lIns="91440" tIns="45720" rIns="91440" bIns="45720" rtlCol="0" anchor="t"/>
          <a:lstStyle>
            <a:lvl1pPr algn="l">
              <a:defRPr sz="1200">
                <a:solidFill>
                  <a:schemeClr val="tx1">
                    <a:tint val="75000"/>
                  </a:schemeClr>
                </a:solidFill>
              </a:defRPr>
            </a:lvl1pPr>
          </a:lstStyle>
          <a:p>
            <a:fld id="{3890F298-A31D-4112-B957-980308E703B1}" type="datetimeFigureOut">
              <a:rPr lang="en-US" smtClean="0"/>
              <a:t>7/31/2014</a:t>
            </a:fld>
            <a:endParaRPr lang="en-US"/>
          </a:p>
        </p:txBody>
      </p:sp>
      <p:sp>
        <p:nvSpPr>
          <p:cNvPr id="5" name="Footer Placeholder 4"/>
          <p:cNvSpPr>
            <a:spLocks noGrp="1"/>
          </p:cNvSpPr>
          <p:nvPr>
            <p:ph type="ftr" sz="quarter" idx="3"/>
          </p:nvPr>
        </p:nvSpPr>
        <p:spPr>
          <a:xfrm>
            <a:off x="1069848" y="6356350"/>
            <a:ext cx="5102352" cy="365125"/>
          </a:xfrm>
          <a:prstGeom prst="rect">
            <a:avLst/>
          </a:prstGeom>
        </p:spPr>
        <p:txBody>
          <a:bodyPr vert="horz" lIns="91440" tIns="45720" rIns="91440" bIns="45720" rtlCol="0" anchor="t"/>
          <a:lstStyle>
            <a:lvl1pPr algn="l">
              <a:defRPr sz="1200">
                <a:solidFill>
                  <a:schemeClr val="tx1"/>
                </a:solidFill>
              </a:defRPr>
            </a:lvl1pPr>
          </a:lstStyle>
          <a:p>
            <a:endParaRPr lang="en-US"/>
          </a:p>
        </p:txBody>
      </p:sp>
      <p:sp>
        <p:nvSpPr>
          <p:cNvPr id="6" name="Slide Number Placeholder 5"/>
          <p:cNvSpPr>
            <a:spLocks noGrp="1"/>
          </p:cNvSpPr>
          <p:nvPr>
            <p:ph type="sldNum" sz="quarter" idx="4"/>
          </p:nvPr>
        </p:nvSpPr>
        <p:spPr>
          <a:xfrm>
            <a:off x="7159752" y="6356350"/>
            <a:ext cx="1137684" cy="365125"/>
          </a:xfrm>
          <a:prstGeom prst="rect">
            <a:avLst/>
          </a:prstGeom>
        </p:spPr>
        <p:txBody>
          <a:bodyPr vert="horz" lIns="91440" tIns="45720" rIns="91440" bIns="45720" rtlCol="0" anchor="t"/>
          <a:lstStyle>
            <a:lvl1pPr algn="l">
              <a:defRPr sz="1200">
                <a:solidFill>
                  <a:schemeClr val="tx1">
                    <a:tint val="75000"/>
                  </a:schemeClr>
                </a:solidFill>
              </a:defRPr>
            </a:lvl1pPr>
          </a:lstStyle>
          <a:p>
            <a:fld id="{F8FB83C7-5874-433F-BDB7-935F759886D4}"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l" defTabSz="914400" rtl="0" eaLnBrk="1" latinLnBrk="0" hangingPunct="1">
        <a:spcBef>
          <a:spcPct val="0"/>
        </a:spcBef>
        <a:buNone/>
        <a:defRPr sz="18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wmf"/><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696200" cy="5562600"/>
          </a:xfrm>
        </p:spPr>
        <p:txBody>
          <a:bodyPr/>
          <a:lstStyle/>
          <a:p>
            <a:pPr algn="ctr"/>
            <a:r>
              <a:rPr lang="en-US" sz="4000" b="1" dirty="0" smtClean="0">
                <a:solidFill>
                  <a:srgbClr val="483F81"/>
                </a:solidFill>
                <a:latin typeface="Anjelika Rose" panose="02000603000000000000" pitchFamily="2" charset="0"/>
                <a:ea typeface="Anjelika Rose" panose="02000603000000000000" pitchFamily="2" charset="0"/>
              </a:rPr>
              <a:t/>
            </a:r>
            <a:br>
              <a:rPr lang="en-US" sz="4000" b="1" dirty="0" smtClean="0">
                <a:solidFill>
                  <a:srgbClr val="483F81"/>
                </a:solidFill>
                <a:latin typeface="Anjelika Rose" panose="02000603000000000000" pitchFamily="2" charset="0"/>
                <a:ea typeface="Anjelika Rose" panose="02000603000000000000" pitchFamily="2" charset="0"/>
              </a:rPr>
            </a:br>
            <a:r>
              <a:rPr lang="en-US" sz="4000" b="1" dirty="0">
                <a:solidFill>
                  <a:srgbClr val="483F81"/>
                </a:solidFill>
                <a:latin typeface="Anjelika Rose" panose="02000603000000000000" pitchFamily="2" charset="0"/>
                <a:ea typeface="Anjelika Rose" panose="02000603000000000000" pitchFamily="2" charset="0"/>
              </a:rPr>
              <a:t/>
            </a:r>
            <a:br>
              <a:rPr lang="en-US" sz="4000" b="1" dirty="0">
                <a:solidFill>
                  <a:srgbClr val="483F81"/>
                </a:solidFill>
                <a:latin typeface="Anjelika Rose" panose="02000603000000000000" pitchFamily="2" charset="0"/>
                <a:ea typeface="Anjelika Rose" panose="02000603000000000000" pitchFamily="2" charset="0"/>
              </a:rPr>
            </a:br>
            <a:r>
              <a:rPr lang="en-US" sz="4000" b="1" dirty="0" smtClean="0">
                <a:solidFill>
                  <a:srgbClr val="483F81"/>
                </a:solidFill>
                <a:latin typeface="Anjelika Rose" panose="02000603000000000000" pitchFamily="2" charset="0"/>
                <a:ea typeface="Anjelika Rose" panose="02000603000000000000" pitchFamily="2" charset="0"/>
              </a:rPr>
              <a:t/>
            </a:r>
            <a:br>
              <a:rPr lang="en-US" sz="4000" b="1" dirty="0" smtClean="0">
                <a:solidFill>
                  <a:srgbClr val="483F81"/>
                </a:solidFill>
                <a:latin typeface="Anjelika Rose" panose="02000603000000000000" pitchFamily="2" charset="0"/>
                <a:ea typeface="Anjelika Rose" panose="02000603000000000000" pitchFamily="2" charset="0"/>
              </a:rPr>
            </a:br>
            <a:r>
              <a:rPr lang="en-US" sz="4000" b="1" dirty="0" smtClean="0">
                <a:solidFill>
                  <a:srgbClr val="483F81"/>
                </a:solidFill>
                <a:latin typeface="Anjelika Rose" panose="02000603000000000000" pitchFamily="2" charset="0"/>
                <a:ea typeface="Anjelika Rose" panose="02000603000000000000" pitchFamily="2" charset="0"/>
              </a:rPr>
              <a:t/>
            </a:r>
            <a:br>
              <a:rPr lang="en-US" sz="4000" b="1" dirty="0" smtClean="0">
                <a:solidFill>
                  <a:srgbClr val="483F81"/>
                </a:solidFill>
                <a:latin typeface="Anjelika Rose" panose="02000603000000000000" pitchFamily="2" charset="0"/>
                <a:ea typeface="Anjelika Rose" panose="02000603000000000000" pitchFamily="2" charset="0"/>
              </a:rPr>
            </a:br>
            <a:r>
              <a:rPr lang="en-US" sz="5400" b="1" dirty="0" smtClean="0">
                <a:solidFill>
                  <a:srgbClr val="0070C0"/>
                </a:solidFill>
                <a:latin typeface="Anjelika Rose" panose="02000603000000000000" pitchFamily="2" charset="0"/>
                <a:ea typeface="Anjelika Rose" panose="02000603000000000000" pitchFamily="2" charset="0"/>
              </a:rPr>
              <a:t>Advanced Strategies Lab</a:t>
            </a:r>
            <a:br>
              <a:rPr lang="en-US" sz="5400" b="1" dirty="0" smtClean="0">
                <a:solidFill>
                  <a:srgbClr val="0070C0"/>
                </a:solidFill>
                <a:latin typeface="Anjelika Rose" panose="02000603000000000000" pitchFamily="2" charset="0"/>
                <a:ea typeface="Anjelika Rose" panose="02000603000000000000" pitchFamily="2" charset="0"/>
              </a:rPr>
            </a:br>
            <a:r>
              <a:rPr lang="en-US" sz="4800" b="1" dirty="0" err="1">
                <a:solidFill>
                  <a:srgbClr val="483F81"/>
                </a:solidFill>
                <a:latin typeface="Bernard MT Condensed" panose="02050806060905020404" pitchFamily="18" charset="0"/>
                <a:ea typeface="Anjelika Rose" panose="02000603000000000000" pitchFamily="2" charset="0"/>
              </a:rPr>
              <a:t>findley</a:t>
            </a:r>
            <a:r>
              <a:rPr lang="en-US" sz="4800" b="1" dirty="0">
                <a:solidFill>
                  <a:srgbClr val="483F81"/>
                </a:solidFill>
                <a:latin typeface="Bernard MT Condensed" panose="02050806060905020404" pitchFamily="18" charset="0"/>
                <a:ea typeface="Anjelika Rose" panose="02000603000000000000" pitchFamily="2" charset="0"/>
              </a:rPr>
              <a:t> Oaks elementary</a:t>
            </a:r>
            <a:br>
              <a:rPr lang="en-US" sz="4800" b="1" dirty="0">
                <a:solidFill>
                  <a:srgbClr val="483F81"/>
                </a:solidFill>
                <a:latin typeface="Bernard MT Condensed" panose="02050806060905020404" pitchFamily="18" charset="0"/>
                <a:ea typeface="Anjelika Rose" panose="02000603000000000000" pitchFamily="2" charset="0"/>
              </a:rPr>
            </a:br>
            <a:r>
              <a:rPr lang="en-US" sz="2400" b="1" dirty="0" smtClean="0">
                <a:latin typeface="Capsies" panose="02000500000000000000" pitchFamily="2" charset="0"/>
                <a:ea typeface="Anjelika Rose" panose="02000603000000000000" pitchFamily="2" charset="0"/>
              </a:rPr>
              <a:t>Sharon Ferguson M.ED</a:t>
            </a:r>
            <a:r>
              <a:rPr lang="en-US" sz="4000" b="1" dirty="0" smtClean="0">
                <a:solidFill>
                  <a:srgbClr val="483F81"/>
                </a:solidFill>
                <a:latin typeface="Anjelika Rose" panose="02000603000000000000" pitchFamily="2" charset="0"/>
                <a:ea typeface="Anjelika Rose" panose="02000603000000000000" pitchFamily="2" charset="0"/>
              </a:rPr>
              <a:t>.</a:t>
            </a:r>
            <a:endParaRPr lang="en-US" sz="4000" b="1" dirty="0">
              <a:solidFill>
                <a:srgbClr val="483F81"/>
              </a:solidFill>
              <a:latin typeface="Anjelika Rose" panose="02000603000000000000" pitchFamily="2" charset="0"/>
              <a:ea typeface="Anjelika Rose" panose="02000603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400" y="733926"/>
            <a:ext cx="3365679" cy="2133600"/>
          </a:xfrm>
          <a:prstGeom prst="rect">
            <a:avLst/>
          </a:prstGeom>
        </p:spPr>
      </p:pic>
    </p:spTree>
    <p:extLst>
      <p:ext uri="{BB962C8B-B14F-4D97-AF65-F5344CB8AC3E}">
        <p14:creationId xmlns:p14="http://schemas.microsoft.com/office/powerpoint/2010/main" val="39146157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4" descr="C:\Users\TresR.HIATL\AppData\Local\Microsoft\Windows\Temporary Internet Files\Content.IE5\TAODV94T\MC900232150[1].wmf"/>
          <p:cNvPicPr>
            <a:picLocks noChangeAspect="1" noChangeArrowheads="1"/>
          </p:cNvPicPr>
          <p:nvPr/>
        </p:nvPicPr>
        <p:blipFill>
          <a:blip r:embed="rId2" cstate="print">
            <a:clrChange>
              <a:clrFrom>
                <a:srgbClr val="F2CC99"/>
              </a:clrFrom>
              <a:clrTo>
                <a:srgbClr val="F2CC99">
                  <a:alpha val="0"/>
                </a:srgbClr>
              </a:clrTo>
            </a:clrChange>
          </a:blip>
          <a:srcRect/>
          <a:stretch>
            <a:fillRect/>
          </a:stretch>
        </p:blipFill>
        <p:spPr bwMode="auto">
          <a:xfrm>
            <a:off x="635001" y="1981200"/>
            <a:ext cx="3556000" cy="4343351"/>
          </a:xfrm>
          <a:prstGeom prst="rect">
            <a:avLst/>
          </a:prstGeom>
          <a:noFill/>
          <a:ln w="9525">
            <a:noFill/>
            <a:miter lim="800000"/>
            <a:headEnd/>
            <a:tailEnd/>
          </a:ln>
        </p:spPr>
      </p:pic>
      <p:sp>
        <p:nvSpPr>
          <p:cNvPr id="7" name="Rectangle 6"/>
          <p:cNvSpPr/>
          <p:nvPr/>
        </p:nvSpPr>
        <p:spPr>
          <a:xfrm>
            <a:off x="4162927" y="2398549"/>
            <a:ext cx="4572000" cy="3231654"/>
          </a:xfrm>
          <a:prstGeom prst="rect">
            <a:avLst/>
          </a:prstGeom>
        </p:spPr>
        <p:txBody>
          <a:bodyPr>
            <a:spAutoFit/>
          </a:bodyPr>
          <a:lstStyle/>
          <a:p>
            <a:pPr algn="ctr" fontAlgn="auto">
              <a:spcBef>
                <a:spcPts val="0"/>
              </a:spcBef>
              <a:spcAft>
                <a:spcPts val="0"/>
              </a:spcAft>
              <a:defRPr/>
            </a:pPr>
            <a:r>
              <a:rPr lang="en-US" sz="2400" b="1" dirty="0" smtClean="0"/>
              <a:t> </a:t>
            </a:r>
            <a:r>
              <a:rPr lang="en-US" sz="2400" b="1" dirty="0"/>
              <a:t>Advanced Strategies Lab is </a:t>
            </a:r>
            <a:r>
              <a:rPr lang="en-US" sz="2800" b="1" i="1" u="sng" dirty="0">
                <a:solidFill>
                  <a:srgbClr val="FFC000"/>
                </a:solidFill>
              </a:rPr>
              <a:t>NOT</a:t>
            </a:r>
          </a:p>
          <a:p>
            <a:pPr algn="ctr" fontAlgn="auto">
              <a:spcBef>
                <a:spcPts val="0"/>
              </a:spcBef>
              <a:spcAft>
                <a:spcPts val="0"/>
              </a:spcAft>
              <a:defRPr/>
            </a:pPr>
            <a:r>
              <a:rPr lang="en-US" sz="2400" b="1" dirty="0" smtClean="0"/>
              <a:t>playing </a:t>
            </a:r>
            <a:r>
              <a:rPr lang="en-US" sz="2400" b="1" dirty="0"/>
              <a:t>with Legos! </a:t>
            </a:r>
            <a:r>
              <a:rPr lang="en-US" sz="2400" b="1" dirty="0" smtClean="0"/>
              <a:t> It’s </a:t>
            </a:r>
            <a:r>
              <a:rPr lang="en-US" sz="2400" b="1" dirty="0"/>
              <a:t>using </a:t>
            </a:r>
            <a:r>
              <a:rPr lang="en-US" sz="3200" b="1" dirty="0">
                <a:solidFill>
                  <a:srgbClr val="FF0000"/>
                </a:solidFill>
              </a:rPr>
              <a:t>Legos</a:t>
            </a:r>
            <a:r>
              <a:rPr lang="en-US" sz="2400" b="1" dirty="0"/>
              <a:t> to create, build, </a:t>
            </a:r>
            <a:r>
              <a:rPr lang="en-US" sz="2400" b="1" dirty="0" smtClean="0"/>
              <a:t>design, </a:t>
            </a:r>
            <a:r>
              <a:rPr lang="en-US" sz="2400" b="1" dirty="0"/>
              <a:t>and </a:t>
            </a:r>
            <a:r>
              <a:rPr lang="en-US" sz="2400" b="1" dirty="0" smtClean="0"/>
              <a:t>invent</a:t>
            </a:r>
            <a:r>
              <a:rPr lang="en-US" sz="2400" b="1" dirty="0"/>
              <a:t>! </a:t>
            </a:r>
            <a:r>
              <a:rPr lang="en-US" sz="2400" b="1" dirty="0" smtClean="0"/>
              <a:t> We also get </a:t>
            </a:r>
            <a:r>
              <a:rPr lang="en-US" sz="2400" b="1" dirty="0"/>
              <a:t>to play critical thinking games to learn to strategize and problem solve!  </a:t>
            </a:r>
            <a:r>
              <a:rPr lang="en-US" sz="2400" b="1" dirty="0" smtClean="0"/>
              <a:t>We’re going to </a:t>
            </a:r>
            <a:r>
              <a:rPr lang="en-US" sz="2400" b="1" dirty="0"/>
              <a:t>learn some </a:t>
            </a:r>
            <a:r>
              <a:rPr lang="en-US" sz="2400" b="1" dirty="0">
                <a:latin typeface="Bernard MT Condensed" panose="02050806060905020404" pitchFamily="18" charset="0"/>
              </a:rPr>
              <a:t>COOL </a:t>
            </a:r>
            <a:r>
              <a:rPr lang="en-US" sz="2400" b="1" dirty="0"/>
              <a:t>stuff in </a:t>
            </a:r>
            <a:r>
              <a:rPr lang="en-US" sz="2400" b="1" dirty="0" smtClean="0"/>
              <a:t>LAB this year!!</a:t>
            </a:r>
            <a:endParaRPr lang="en-US" sz="2400" b="1" dirty="0"/>
          </a:p>
        </p:txBody>
      </p:sp>
      <p:sp>
        <p:nvSpPr>
          <p:cNvPr id="8" name="Oval Callout 7"/>
          <p:cNvSpPr/>
          <p:nvPr/>
        </p:nvSpPr>
        <p:spPr>
          <a:xfrm>
            <a:off x="713875" y="147274"/>
            <a:ext cx="2791994" cy="2365248"/>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43071" y="668178"/>
            <a:ext cx="2133599" cy="1323439"/>
          </a:xfrm>
          <a:prstGeom prst="rect">
            <a:avLst/>
          </a:prstGeom>
          <a:noFill/>
        </p:spPr>
        <p:txBody>
          <a:bodyPr wrap="square" rtlCol="0">
            <a:spAutoFit/>
          </a:bodyPr>
          <a:lstStyle/>
          <a:p>
            <a:pPr algn="ctr" fontAlgn="auto">
              <a:spcBef>
                <a:spcPts val="0"/>
              </a:spcBef>
              <a:spcAft>
                <a:spcPts val="0"/>
              </a:spcAft>
              <a:defRPr/>
            </a:pPr>
            <a:r>
              <a:rPr lang="en-US" sz="2000" b="1" dirty="0"/>
              <a:t>I can’t wait to go to Advanced Strategies Lab and play Legos!</a:t>
            </a:r>
            <a:endParaRPr lang="en-US" sz="2000" b="1" dirty="0"/>
          </a:p>
        </p:txBody>
      </p:sp>
    </p:spTree>
    <p:extLst>
      <p:ext uri="{BB962C8B-B14F-4D97-AF65-F5344CB8AC3E}">
        <p14:creationId xmlns:p14="http://schemas.microsoft.com/office/powerpoint/2010/main" val="11968164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2663" y="381000"/>
            <a:ext cx="5053264" cy="1263316"/>
          </a:xfrm>
          <a:prstGeom prst="rect">
            <a:avLst/>
          </a:prstGeom>
        </p:spPr>
      </p:pic>
      <p:sp>
        <p:nvSpPr>
          <p:cNvPr id="5" name="Rectangle 4"/>
          <p:cNvSpPr/>
          <p:nvPr/>
        </p:nvSpPr>
        <p:spPr>
          <a:xfrm>
            <a:off x="457200" y="1752600"/>
            <a:ext cx="4572000" cy="2308324"/>
          </a:xfrm>
          <a:prstGeom prst="rect">
            <a:avLst/>
          </a:prstGeom>
        </p:spPr>
        <p:txBody>
          <a:bodyPr>
            <a:spAutoFit/>
          </a:bodyPr>
          <a:lstStyle/>
          <a:p>
            <a:pPr algn="ctr"/>
            <a:r>
              <a:rPr lang="en-US" sz="2400" i="1" dirty="0" err="1" smtClean="0"/>
              <a:t>Mindware</a:t>
            </a:r>
            <a:r>
              <a:rPr lang="en-US" sz="2400" dirty="0" smtClean="0"/>
              <a:t> and </a:t>
            </a:r>
            <a:r>
              <a:rPr lang="en-US" sz="2400" i="1" dirty="0" err="1" smtClean="0"/>
              <a:t>Thinkfun</a:t>
            </a:r>
            <a:r>
              <a:rPr lang="en-US" sz="2400" dirty="0" smtClean="0"/>
              <a:t> are award winning, engaging </a:t>
            </a:r>
            <a:r>
              <a:rPr lang="en-US" sz="2400" b="1" i="1" u="sng" dirty="0" smtClean="0">
                <a:solidFill>
                  <a:srgbClr val="FF0000"/>
                </a:solidFill>
              </a:rPr>
              <a:t>educational </a:t>
            </a:r>
            <a:r>
              <a:rPr lang="en-US" sz="2400" dirty="0" smtClean="0"/>
              <a:t>games and learning tools that encourage students to use critical and higher order thinking skills to strategize and problem solve!</a:t>
            </a:r>
            <a:endParaRPr lang="en-US" sz="24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843401">
            <a:off x="410871" y="4373271"/>
            <a:ext cx="1877220" cy="1877220"/>
          </a:xfrm>
          <a:prstGeom prst="rect">
            <a:avLst/>
          </a:prstGeom>
          <a:ln w="38100" cap="sq">
            <a:noFill/>
            <a:prstDash val="solid"/>
            <a:miter lim="800000"/>
          </a:ln>
          <a:effectLst>
            <a:outerShdw blurRad="50800" dist="38100" dir="2700000" algn="tl" rotWithShape="0">
              <a:schemeClr val="bg1">
                <a:alpha val="43000"/>
              </a:schemeClr>
            </a:outerShdw>
          </a:effec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213195">
            <a:off x="5388616" y="700953"/>
            <a:ext cx="3315781" cy="2103294"/>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09800" y="4343400"/>
            <a:ext cx="2204705" cy="2204705"/>
          </a:xfrm>
          <a:prstGeom prst="rect">
            <a:avLst/>
          </a:prstGeom>
          <a:ln w="38100" cap="sq">
            <a:noFill/>
            <a:prstDash val="solid"/>
            <a:miter lim="800000"/>
          </a:ln>
          <a:effectLst>
            <a:outerShdw blurRad="50800" dist="38100" dir="2700000" algn="tl" rotWithShape="0">
              <a:schemeClr val="bg1">
                <a:alpha val="43000"/>
              </a:schemeClr>
            </a:outerShdw>
          </a:effectLst>
        </p:spPr>
      </p:pic>
      <p:pic>
        <p:nvPicPr>
          <p:cNvPr id="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352496">
            <a:off x="4134435" y="4147810"/>
            <a:ext cx="1789529" cy="1789529"/>
          </a:xfrm>
          <a:prstGeom prst="rect">
            <a:avLst/>
          </a:prstGeom>
          <a:ln w="38100" cap="sq">
            <a:noFill/>
            <a:prstDash val="solid"/>
            <a:miter lim="800000"/>
          </a:ln>
          <a:effectLst>
            <a:outerShdw blurRad="50800" dist="38100" dir="2700000" algn="tl" rotWithShape="0">
              <a:schemeClr val="bg1">
                <a:alpha val="43000"/>
              </a:schemeClr>
            </a:outerShdw>
          </a:effectLst>
          <a:extLst>
            <a:ext uri="{909E8E84-426E-40DD-AFC4-6F175D3DCCD1}">
              <a14:hiddenFill xmlns:a14="http://schemas.microsoft.com/office/drawing/2010/main">
                <a:solidFill>
                  <a:schemeClr val="accent1"/>
                </a:solidFill>
              </a14:hiddenFill>
            </a:ext>
          </a:extLst>
        </p:spPr>
      </p:pic>
      <p:pic>
        <p:nvPicPr>
          <p:cNvPr id="11"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0711646">
            <a:off x="5799398" y="3334587"/>
            <a:ext cx="2849057" cy="1712826"/>
          </a:xfrm>
          <a:prstGeom prst="rect">
            <a:avLst/>
          </a:prstGeom>
          <a:ln w="38100" cap="sq">
            <a:noFill/>
            <a:prstDash val="solid"/>
            <a:miter lim="800000"/>
          </a:ln>
          <a:effectLst>
            <a:outerShdw blurRad="50800" dist="38100" dir="2700000" algn="tl" rotWithShape="0">
              <a:schemeClr val="bg1">
                <a:alpha val="43000"/>
              </a:scheme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4209049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Orientation Week 1-2_Page_04.jpg"/>
          <p:cNvPicPr>
            <a:picLocks noChangeAspect="1"/>
          </p:cNvPicPr>
          <p:nvPr/>
        </p:nvPicPr>
        <p:blipFill>
          <a:blip r:embed="rId2" cstate="print">
            <a:lum contrast="20000"/>
          </a:blip>
          <a:srcRect/>
          <a:stretch>
            <a:fillRect/>
          </a:stretch>
        </p:blipFill>
        <p:spPr bwMode="auto">
          <a:xfrm>
            <a:off x="1371600" y="200526"/>
            <a:ext cx="6172200" cy="4629150"/>
          </a:xfrm>
          <a:prstGeom prst="rect">
            <a:avLst/>
          </a:prstGeom>
          <a:noFill/>
          <a:ln w="9525">
            <a:noFill/>
            <a:miter lim="800000"/>
            <a:headEnd/>
            <a:tailEnd/>
          </a:ln>
        </p:spPr>
      </p:pic>
      <p:sp>
        <p:nvSpPr>
          <p:cNvPr id="6" name="Rectangle 5"/>
          <p:cNvSpPr/>
          <p:nvPr/>
        </p:nvSpPr>
        <p:spPr>
          <a:xfrm>
            <a:off x="1371600" y="4849729"/>
            <a:ext cx="6172200" cy="1846659"/>
          </a:xfrm>
          <a:prstGeom prst="rect">
            <a:avLst/>
          </a:prstGeom>
        </p:spPr>
        <p:txBody>
          <a:bodyPr wrap="square">
            <a:spAutoFit/>
          </a:bodyPr>
          <a:lstStyle/>
          <a:p>
            <a:pPr algn="ctr"/>
            <a:r>
              <a:rPr lang="en-US" b="1" dirty="0" smtClean="0"/>
              <a:t>The </a:t>
            </a:r>
            <a:r>
              <a:rPr lang="en-US" sz="2400" b="1" i="1" u="sng" dirty="0" smtClean="0">
                <a:solidFill>
                  <a:srgbClr val="FF0000"/>
                </a:solidFill>
              </a:rPr>
              <a:t>Early Machines </a:t>
            </a:r>
            <a:r>
              <a:rPr lang="en-US" b="1" dirty="0" smtClean="0"/>
              <a:t>set of Legos is used by Kindergarten and First Grade to solve problems using simple machines.  The larger Duplo bricks allow the children to manipulate the bricks to create and build while developing their fine motor skills.  With this set, students build, test,  and make predictions about how their machines will perform.</a:t>
            </a:r>
            <a:endParaRPr lang="en-US" b="1" dirty="0"/>
          </a:p>
        </p:txBody>
      </p:sp>
    </p:spTree>
    <p:extLst>
      <p:ext uri="{BB962C8B-B14F-4D97-AF65-F5344CB8AC3E}">
        <p14:creationId xmlns:p14="http://schemas.microsoft.com/office/powerpoint/2010/main" val="30416841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Orientation Week 1-2_Page_05.jpg"/>
          <p:cNvPicPr>
            <a:picLocks noChangeAspect="1"/>
          </p:cNvPicPr>
          <p:nvPr/>
        </p:nvPicPr>
        <p:blipFill>
          <a:blip r:embed="rId2" cstate="print">
            <a:lum contrast="20000"/>
          </a:blip>
          <a:srcRect/>
          <a:stretch>
            <a:fillRect/>
          </a:stretch>
        </p:blipFill>
        <p:spPr bwMode="auto">
          <a:xfrm>
            <a:off x="228600" y="332984"/>
            <a:ext cx="5486400" cy="4114800"/>
          </a:xfrm>
          <a:prstGeom prst="rect">
            <a:avLst/>
          </a:prstGeom>
          <a:noFill/>
          <a:ln w="9525">
            <a:noFill/>
            <a:miter lim="800000"/>
            <a:headEnd/>
            <a:tailEnd/>
          </a:ln>
        </p:spPr>
      </p:pic>
      <p:pic>
        <p:nvPicPr>
          <p:cNvPr id="5" name="Picture 4"/>
          <p:cNvPicPr>
            <a:picLocks noChangeAspect="1" noChangeArrowheads="1"/>
          </p:cNvPicPr>
          <p:nvPr/>
        </p:nvPicPr>
        <p:blipFill>
          <a:blip r:embed="rId3" cstate="print"/>
          <a:srcRect/>
          <a:stretch>
            <a:fillRect/>
          </a:stretch>
        </p:blipFill>
        <p:spPr bwMode="auto">
          <a:xfrm>
            <a:off x="5867400" y="228600"/>
            <a:ext cx="1600200" cy="1382183"/>
          </a:xfrm>
          <a:prstGeom prst="rect">
            <a:avLst/>
          </a:prstGeom>
          <a:noFill/>
          <a:ln w="9525">
            <a:noFill/>
            <a:miter lim="800000"/>
            <a:headEnd/>
            <a:tailEnd/>
          </a:ln>
        </p:spPr>
      </p:pic>
      <p:pic>
        <p:nvPicPr>
          <p:cNvPr id="6" name="Picture 5"/>
          <p:cNvPicPr>
            <a:picLocks noChangeAspect="1" noChangeArrowheads="1"/>
          </p:cNvPicPr>
          <p:nvPr/>
        </p:nvPicPr>
        <p:blipFill>
          <a:blip r:embed="rId4" cstate="print"/>
          <a:srcRect/>
          <a:stretch>
            <a:fillRect/>
          </a:stretch>
        </p:blipFill>
        <p:spPr bwMode="auto">
          <a:xfrm>
            <a:off x="6172200" y="1646878"/>
            <a:ext cx="2372311" cy="1513417"/>
          </a:xfrm>
          <a:prstGeom prst="rect">
            <a:avLst/>
          </a:prstGeom>
          <a:noFill/>
          <a:ln w="9525">
            <a:noFill/>
            <a:miter lim="800000"/>
            <a:headEnd/>
            <a:tailEnd/>
          </a:ln>
          <a:effectLst/>
        </p:spPr>
      </p:pic>
      <p:pic>
        <p:nvPicPr>
          <p:cNvPr id="7" name="Picture 8"/>
          <p:cNvPicPr>
            <a:picLocks noChangeAspect="1" noChangeArrowheads="1"/>
          </p:cNvPicPr>
          <p:nvPr/>
        </p:nvPicPr>
        <p:blipFill>
          <a:blip r:embed="rId5" cstate="print"/>
          <a:srcRect/>
          <a:stretch>
            <a:fillRect/>
          </a:stretch>
        </p:blipFill>
        <p:spPr bwMode="auto">
          <a:xfrm>
            <a:off x="6659479" y="3160295"/>
            <a:ext cx="2388232" cy="1371600"/>
          </a:xfrm>
          <a:prstGeom prst="rect">
            <a:avLst/>
          </a:prstGeom>
          <a:noFill/>
          <a:ln w="9525">
            <a:noFill/>
            <a:miter lim="800000"/>
            <a:headEnd/>
            <a:tailEnd/>
          </a:ln>
          <a:effectLst/>
        </p:spPr>
      </p:pic>
      <p:sp>
        <p:nvSpPr>
          <p:cNvPr id="8" name="Rectangle 7"/>
          <p:cNvSpPr/>
          <p:nvPr/>
        </p:nvSpPr>
        <p:spPr>
          <a:xfrm>
            <a:off x="228600" y="4531895"/>
            <a:ext cx="8686800" cy="2123658"/>
          </a:xfrm>
          <a:prstGeom prst="rect">
            <a:avLst/>
          </a:prstGeom>
        </p:spPr>
        <p:txBody>
          <a:bodyPr wrap="square">
            <a:spAutoFit/>
          </a:bodyPr>
          <a:lstStyle/>
          <a:p>
            <a:r>
              <a:rPr lang="en-US" b="1" dirty="0" smtClean="0"/>
              <a:t>The second and third grade </a:t>
            </a:r>
            <a:r>
              <a:rPr lang="en-US" sz="2400" b="1" i="1" u="sng" dirty="0" smtClean="0">
                <a:solidFill>
                  <a:srgbClr val="FFC000"/>
                </a:solidFill>
              </a:rPr>
              <a:t>Simple Machines </a:t>
            </a:r>
            <a:r>
              <a:rPr lang="en-US" b="1" dirty="0" smtClean="0"/>
              <a:t>Lego Set is designed to introduce students further to gears, pulleys, levers, wheels and axles. The accompanying Activity Pack enables students to work as young scientists and engineers allowing them to investigate and understand how and why simple machines work. In addition, the continue to develop their problem solving skills and strategies, communication of ideas and teamwork. The activities lead students to make initial use of scientific method through observation, reasoning, prediction and critical thinking.</a:t>
            </a:r>
            <a:endParaRPr lang="en-US" b="1" dirty="0"/>
          </a:p>
        </p:txBody>
      </p:sp>
    </p:spTree>
    <p:extLst>
      <p:ext uri="{BB962C8B-B14F-4D97-AF65-F5344CB8AC3E}">
        <p14:creationId xmlns:p14="http://schemas.microsoft.com/office/powerpoint/2010/main" val="26698269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Orientation Week 1-2_Page_06.jpg"/>
          <p:cNvPicPr>
            <a:picLocks noChangeAspect="1"/>
          </p:cNvPicPr>
          <p:nvPr/>
        </p:nvPicPr>
        <p:blipFill>
          <a:blip r:embed="rId3" cstate="print">
            <a:lum contrast="20000"/>
          </a:blip>
          <a:srcRect/>
          <a:stretch>
            <a:fillRect/>
          </a:stretch>
        </p:blipFill>
        <p:spPr bwMode="auto">
          <a:xfrm>
            <a:off x="457200" y="228600"/>
            <a:ext cx="5588000" cy="4191000"/>
          </a:xfrm>
          <a:prstGeom prst="rect">
            <a:avLst/>
          </a:prstGeom>
          <a:noFill/>
          <a:ln w="9525">
            <a:noFill/>
            <a:miter lim="800000"/>
            <a:headEnd/>
            <a:tailEnd/>
          </a:ln>
        </p:spPr>
      </p:pic>
      <p:sp>
        <p:nvSpPr>
          <p:cNvPr id="3" name="Rectangle 2"/>
          <p:cNvSpPr/>
          <p:nvPr/>
        </p:nvSpPr>
        <p:spPr>
          <a:xfrm>
            <a:off x="6553200" y="228599"/>
            <a:ext cx="2057400" cy="5940088"/>
          </a:xfrm>
          <a:prstGeom prst="rect">
            <a:avLst/>
          </a:prstGeom>
        </p:spPr>
        <p:txBody>
          <a:bodyPr wrap="square">
            <a:spAutoFit/>
          </a:bodyPr>
          <a:lstStyle/>
          <a:p>
            <a:r>
              <a:rPr lang="en-US" sz="1400" b="1" dirty="0" smtClean="0"/>
              <a:t>The materials in the </a:t>
            </a:r>
            <a:r>
              <a:rPr lang="en-US" sz="2400" b="1" i="1" u="sng" dirty="0" err="1" smtClean="0">
                <a:solidFill>
                  <a:srgbClr val="FFFF00"/>
                </a:solidFill>
              </a:rPr>
              <a:t>WeDo</a:t>
            </a:r>
            <a:r>
              <a:rPr lang="en-US" sz="1400" b="1" i="1" u="sng" dirty="0" smtClean="0">
                <a:solidFill>
                  <a:srgbClr val="FFFF00"/>
                </a:solidFill>
              </a:rPr>
              <a:t> </a:t>
            </a:r>
            <a:r>
              <a:rPr lang="en-US" sz="1400" b="1" dirty="0" smtClean="0"/>
              <a:t>Construction Set  is used in pairs in </a:t>
            </a:r>
            <a:r>
              <a:rPr lang="en-US" sz="2000" b="1" dirty="0" smtClean="0">
                <a:solidFill>
                  <a:schemeClr val="bg1"/>
                </a:solidFill>
              </a:rPr>
              <a:t>grades 4-5. </a:t>
            </a:r>
            <a:r>
              <a:rPr lang="en-US" sz="1400" b="1" dirty="0" smtClean="0"/>
              <a:t>The pack enables students to work as young scientists, engineers, mathematicians and creative writers providing them with the settings, tools and tasks for completing cross-curricular projects. Using these materials, students are encouraged to build and program a working model and then use the model for different purposes, depending on the theme of the activity and its focused subject matter in science, technology, mathematics or language.</a:t>
            </a:r>
            <a:endParaRPr lang="en-US" sz="1400" b="1" dirty="0"/>
          </a:p>
        </p:txBody>
      </p:sp>
      <p:sp>
        <p:nvSpPr>
          <p:cNvPr id="5" name="Rectangle 4"/>
          <p:cNvSpPr/>
          <p:nvPr/>
        </p:nvSpPr>
        <p:spPr>
          <a:xfrm>
            <a:off x="152400" y="4612315"/>
            <a:ext cx="6400800" cy="738664"/>
          </a:xfrm>
          <a:prstGeom prst="rect">
            <a:avLst/>
          </a:prstGeom>
        </p:spPr>
        <p:txBody>
          <a:bodyPr wrap="square">
            <a:spAutoFit/>
          </a:bodyPr>
          <a:lstStyle/>
          <a:p>
            <a:pPr algn="ctr"/>
            <a:r>
              <a:rPr lang="en-US" b="1" dirty="0" smtClean="0"/>
              <a:t>The</a:t>
            </a:r>
            <a:r>
              <a:rPr lang="en-US" sz="2400" b="1" dirty="0" smtClean="0"/>
              <a:t> </a:t>
            </a:r>
            <a:r>
              <a:rPr lang="en-US" sz="2400" b="1" i="1" u="sng" dirty="0" err="1" smtClean="0">
                <a:solidFill>
                  <a:srgbClr val="FFFF00"/>
                </a:solidFill>
              </a:rPr>
              <a:t>WeDo</a:t>
            </a:r>
            <a:r>
              <a:rPr lang="en-US" sz="2400" b="1" dirty="0" smtClean="0"/>
              <a:t> </a:t>
            </a:r>
            <a:r>
              <a:rPr lang="en-US" b="1" dirty="0" smtClean="0"/>
              <a:t>Activity Pack enables us to provide learning opportunities for developing these broader learning goals</a:t>
            </a:r>
            <a:r>
              <a:rPr lang="en-US" dirty="0" smtClean="0"/>
              <a:t>.</a:t>
            </a:r>
            <a:endParaRPr lang="en-US" dirty="0"/>
          </a:p>
        </p:txBody>
      </p:sp>
      <p:sp>
        <p:nvSpPr>
          <p:cNvPr id="6" name="Rectangle 5"/>
          <p:cNvSpPr/>
          <p:nvPr/>
        </p:nvSpPr>
        <p:spPr>
          <a:xfrm>
            <a:off x="152400" y="5258646"/>
            <a:ext cx="6324600" cy="1200329"/>
          </a:xfrm>
          <a:prstGeom prst="rect">
            <a:avLst/>
          </a:prstGeom>
        </p:spPr>
        <p:txBody>
          <a:bodyPr wrap="square">
            <a:spAutoFit/>
          </a:bodyPr>
          <a:lstStyle/>
          <a:p>
            <a:pPr marL="285750" indent="-285750">
              <a:buFont typeface="Arial" panose="020B0604020202020204" pitchFamily="34" charset="0"/>
              <a:buChar char="•"/>
            </a:pPr>
            <a:r>
              <a:rPr lang="en-US" sz="1200" b="1" dirty="0" smtClean="0"/>
              <a:t>Think creatively to make a working model</a:t>
            </a:r>
          </a:p>
          <a:p>
            <a:pPr marL="285750" indent="-285750">
              <a:buFont typeface="Arial" panose="020B0604020202020204" pitchFamily="34" charset="0"/>
              <a:buChar char="•"/>
            </a:pPr>
            <a:r>
              <a:rPr lang="en-US" sz="1200" b="1" dirty="0" smtClean="0"/>
              <a:t>Develop vocabulary and communication skills to explain how the model works</a:t>
            </a:r>
          </a:p>
          <a:p>
            <a:pPr marL="285750" indent="-285750">
              <a:buFont typeface="Arial" panose="020B0604020202020204" pitchFamily="34" charset="0"/>
              <a:buChar char="•"/>
            </a:pPr>
            <a:r>
              <a:rPr lang="en-US" sz="1200" b="1" dirty="0" smtClean="0"/>
              <a:t>Establish links between cause and effect</a:t>
            </a:r>
          </a:p>
          <a:p>
            <a:pPr marL="285750" indent="-285750">
              <a:buFont typeface="Arial" panose="020B0604020202020204" pitchFamily="34" charset="0"/>
              <a:buChar char="•"/>
            </a:pPr>
            <a:r>
              <a:rPr lang="en-US" sz="1200" b="1" dirty="0" smtClean="0"/>
              <a:t>Reflect on how to find answers and imagine new possibilities</a:t>
            </a:r>
          </a:p>
          <a:p>
            <a:pPr marL="285750" indent="-285750">
              <a:buFont typeface="Arial" panose="020B0604020202020204" pitchFamily="34" charset="0"/>
              <a:buChar char="•"/>
            </a:pPr>
            <a:r>
              <a:rPr lang="en-US" sz="1200" b="1" dirty="0" smtClean="0"/>
              <a:t>Brainstorm ideas and seek to bring them to fruition</a:t>
            </a:r>
          </a:p>
          <a:p>
            <a:pPr marL="285750" indent="-285750">
              <a:buFont typeface="Arial" panose="020B0604020202020204" pitchFamily="34" charset="0"/>
              <a:buChar char="•"/>
            </a:pPr>
            <a:r>
              <a:rPr lang="en-US" sz="1200" b="1" dirty="0" smtClean="0"/>
              <a:t>Test by changing one factor and observing/measuring effect</a:t>
            </a:r>
            <a:endParaRPr lang="en-US" sz="1200" b="1" dirty="0" smtClean="0"/>
          </a:p>
        </p:txBody>
      </p:sp>
    </p:spTree>
    <p:extLst>
      <p:ext uri="{BB962C8B-B14F-4D97-AF65-F5344CB8AC3E}">
        <p14:creationId xmlns:p14="http://schemas.microsoft.com/office/powerpoint/2010/main" val="5032655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3.bp.blogspot.com/-wxDUiv0bL9c/T2PyeKnvpTI/AAAAAAAACq8/88uge6t8bL8/s640/lego+fraction.jpg"/>
          <p:cNvPicPr>
            <a:picLocks noChangeAspect="1" noChangeArrowheads="1"/>
          </p:cNvPicPr>
          <p:nvPr/>
        </p:nvPicPr>
        <p:blipFill>
          <a:blip r:embed="rId2" cstate="print"/>
          <a:srcRect/>
          <a:stretch>
            <a:fillRect/>
          </a:stretch>
        </p:blipFill>
        <p:spPr bwMode="auto">
          <a:xfrm>
            <a:off x="5105400" y="533400"/>
            <a:ext cx="2801471" cy="5715000"/>
          </a:xfrm>
          <a:prstGeom prst="rect">
            <a:avLst/>
          </a:prstGeom>
          <a:noFill/>
          <a:ln w="57150">
            <a:noFill/>
            <a:miter lim="800000"/>
            <a:headEnd/>
            <a:tailEnd/>
          </a:ln>
        </p:spPr>
      </p:pic>
      <p:sp>
        <p:nvSpPr>
          <p:cNvPr id="3" name="Rectangle 2"/>
          <p:cNvSpPr/>
          <p:nvPr/>
        </p:nvSpPr>
        <p:spPr>
          <a:xfrm>
            <a:off x="381000" y="846221"/>
            <a:ext cx="4572000" cy="1877437"/>
          </a:xfrm>
          <a:prstGeom prst="rect">
            <a:avLst/>
          </a:prstGeom>
        </p:spPr>
        <p:txBody>
          <a:bodyPr>
            <a:spAutoFit/>
          </a:bodyPr>
          <a:lstStyle/>
          <a:p>
            <a:r>
              <a:rPr lang="en-US" sz="2000" dirty="0" smtClean="0">
                <a:latin typeface="Britannic Bold" panose="020B0903060703020204" pitchFamily="34" charset="0"/>
              </a:rPr>
              <a:t>Students will be learning how to use </a:t>
            </a:r>
            <a:r>
              <a:rPr lang="en-US" sz="3600" dirty="0" smtClean="0">
                <a:solidFill>
                  <a:srgbClr val="FFFF00"/>
                </a:solidFill>
                <a:latin typeface="Britannic Bold" panose="020B0903060703020204" pitchFamily="34" charset="0"/>
              </a:rPr>
              <a:t>Lego</a:t>
            </a:r>
            <a:r>
              <a:rPr lang="en-US" sz="2000" dirty="0" smtClean="0">
                <a:latin typeface="Britannic Bold" panose="020B0903060703020204" pitchFamily="34" charset="0"/>
              </a:rPr>
              <a:t> bricks to not only to create and build but to also assist  them in understanding  fractions, decimals,  and percentages!</a:t>
            </a:r>
            <a:endParaRPr lang="en-US" sz="2000" dirty="0">
              <a:latin typeface="Britannic Bold" panose="020B0903060703020204" pitchFamily="34" charset="0"/>
            </a:endParaRPr>
          </a:p>
        </p:txBody>
      </p:sp>
    </p:spTree>
    <p:extLst>
      <p:ext uri="{BB962C8B-B14F-4D97-AF65-F5344CB8AC3E}">
        <p14:creationId xmlns:p14="http://schemas.microsoft.com/office/powerpoint/2010/main" val="1233524890"/>
      </p:ext>
    </p:extLst>
  </p:cSld>
  <p:clrMapOvr>
    <a:masterClrMapping/>
  </p:clrMapOvr>
</p:sld>
</file>

<file path=ppt/theme/theme1.xml><?xml version="1.0" encoding="utf-8"?>
<a:theme xmlns:a="http://schemas.openxmlformats.org/drawingml/2006/main" name="Tradeshow">
  <a:themeElements>
    <a:clrScheme name="Tradeshow">
      <a:dk1>
        <a:srgbClr val="3F3F3F"/>
      </a:dk1>
      <a:lt1>
        <a:srgbClr val="FFFFFF"/>
      </a:lt1>
      <a:dk2>
        <a:srgbClr val="7DAFC3"/>
      </a:dk2>
      <a:lt2>
        <a:srgbClr val="E5E4DF"/>
      </a:lt2>
      <a:accent1>
        <a:srgbClr val="7C959A"/>
      </a:accent1>
      <a:accent2>
        <a:srgbClr val="DB8631"/>
      </a:accent2>
      <a:accent3>
        <a:srgbClr val="E3CC5A"/>
      </a:accent3>
      <a:accent4>
        <a:srgbClr val="ACADA8"/>
      </a:accent4>
      <a:accent5>
        <a:srgbClr val="927C61"/>
      </a:accent5>
      <a:accent6>
        <a:srgbClr val="B3B435"/>
      </a:accent6>
      <a:hlink>
        <a:srgbClr val="0079A4"/>
      </a:hlink>
      <a:folHlink>
        <a:srgbClr val="595959"/>
      </a:folHlink>
    </a:clrScheme>
    <a:fontScheme name="Tradeshow">
      <a:majorFont>
        <a:latin typeface="Arial Black"/>
        <a:ea typeface=""/>
        <a:cs typeface=""/>
        <a:font script="Jpan" typeface="ＭＳ Ｐゴシック"/>
        <a:font script="Hang" typeface="HY견고딕"/>
        <a:font script="Hans" typeface="宋体"/>
        <a:font script="Hant" typeface="新細明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adeshow">
      <a:fillStyleLst>
        <a:solidFill>
          <a:schemeClr val="phClr"/>
        </a:solidFill>
        <a:gradFill rotWithShape="1">
          <a:gsLst>
            <a:gs pos="0">
              <a:schemeClr val="phClr">
                <a:tint val="45000"/>
                <a:satMod val="300000"/>
              </a:schemeClr>
            </a:gs>
            <a:gs pos="35000">
              <a:schemeClr val="phClr">
                <a:tint val="45000"/>
                <a:satMod val="300000"/>
              </a:schemeClr>
            </a:gs>
            <a:gs pos="69000">
              <a:schemeClr val="phClr">
                <a:tint val="45000"/>
                <a:satMod val="350000"/>
              </a:schemeClr>
            </a:gs>
            <a:gs pos="100000">
              <a:schemeClr val="phClr">
                <a:tint val="60000"/>
                <a:satMod val="350000"/>
              </a:schemeClr>
            </a:gs>
          </a:gsLst>
          <a:path path="circle">
            <a:fillToRect l="50000" t="50000" r="100000" b="100000"/>
          </a:path>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9525" cap="rnd" cmpd="sng" algn="ctr">
          <a:solidFill>
            <a:schemeClr val="phClr"/>
          </a:solidFill>
          <a:prstDash val="solid"/>
        </a:ln>
        <a:ln w="38475" cap="flat" cmpd="sng" algn="ctr">
          <a:solidFill>
            <a:schemeClr val="phClr"/>
          </a:solidFill>
          <a:prstDash val="solid"/>
        </a:ln>
        <a:ln w="54850" cap="flat" cmpd="sng" algn="ctr">
          <a:solidFill>
            <a:schemeClr val="phClr"/>
          </a:solidFill>
          <a:prstDash val="solid"/>
        </a:ln>
      </a:lnStyleLst>
      <a:effectStyleLst>
        <a:effectStyle>
          <a:effectLst>
            <a:outerShdw blurRad="50800" dist="25400" dir="5400000" rotWithShape="0">
              <a:srgbClr val="000000">
                <a:alpha val="55000"/>
              </a:srgbClr>
            </a:outerShdw>
          </a:effectLst>
        </a:effectStyle>
        <a:effectStyle>
          <a:effectLst>
            <a:outerShdw blurRad="50800" dist="25400" dir="5400000" rotWithShape="0">
              <a:srgbClr val="000000">
                <a:alpha val="44000"/>
              </a:srgbClr>
            </a:outerShdw>
          </a:effectLst>
        </a:effectStyle>
        <a:effectStyle>
          <a:effectLst>
            <a:outerShdw blurRad="50800" dist="25400" dir="5400000" rotWithShape="0">
              <a:srgbClr val="000000">
                <a:alpha val="55000"/>
              </a:srgbClr>
            </a:outerShdw>
          </a:effectLst>
          <a:scene3d>
            <a:camera prst="orthographicFront">
              <a:rot lat="0" lon="0" rev="0"/>
            </a:camera>
            <a:lightRig rig="brightRoom" dir="tl">
              <a:rot lat="0" lon="0" rev="3600000"/>
            </a:lightRig>
          </a:scene3d>
          <a:sp3d contourW="31750" prstMaterial="flat">
            <a:bevelT w="127000" h="254000" prst="angle"/>
            <a:contourClr>
              <a:schemeClr val="phClr">
                <a:shade val="20000"/>
              </a:schemeClr>
            </a:contourClr>
          </a:sp3d>
        </a:effectStyle>
      </a:effectStyleLst>
      <a:bgFillStyleLst>
        <a:solidFill>
          <a:schemeClr val="phClr"/>
        </a:solidFill>
        <a:gradFill rotWithShape="1">
          <a:gsLst>
            <a:gs pos="20000">
              <a:schemeClr val="phClr">
                <a:tint val="80000"/>
                <a:lumMod val="100000"/>
              </a:schemeClr>
            </a:gs>
            <a:gs pos="100000">
              <a:schemeClr val="phClr">
                <a:tint val="100000"/>
                <a:lumMod val="80000"/>
              </a:schemeClr>
            </a:gs>
          </a:gsLst>
          <a:path path="circle">
            <a:fillToRect l="50000" t="20000" r="100000" b="100000"/>
          </a:path>
        </a:gradFill>
        <a:gradFill rotWithShape="1">
          <a:gsLst>
            <a:gs pos="0">
              <a:schemeClr val="phClr">
                <a:tint val="100000"/>
                <a:lumMod val="100000"/>
              </a:schemeClr>
            </a:gs>
            <a:gs pos="100000">
              <a:schemeClr val="phClr">
                <a:shade val="100000"/>
                <a:lumMod val="60000"/>
              </a:schemeClr>
            </a:gs>
          </a:gsLst>
          <a:path path="circle">
            <a:fillToRect l="50000" t="2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TC101859861[[fn=Tradeshow]]</Template>
  <TotalTime>121</TotalTime>
  <Words>436</Words>
  <Application>Microsoft Office PowerPoint</Application>
  <PresentationFormat>On-screen Show (4:3)</PresentationFormat>
  <Paragraphs>17</Paragraphs>
  <Slides>7</Slides>
  <Notes>1</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Tradeshow</vt:lpstr>
      <vt:lpstr>    Advanced Strategies Lab findley Oaks elementary Sharon Ferguson M.ED.</vt:lpstr>
      <vt:lpstr>PowerPoint Presentation</vt:lpstr>
      <vt:lpstr>PowerPoint Presentation</vt:lpstr>
      <vt:lpstr>PowerPoint Presentation</vt:lpstr>
      <vt:lpstr>PowerPoint Presentation</vt:lpstr>
      <vt:lpstr>PowerPoint Presentation</vt:lpstr>
      <vt:lpstr>PowerPoint Presentation</vt:lpstr>
    </vt:vector>
  </TitlesOfParts>
  <Company>FCSS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Strategies Lab findley Oaks elementary Sharon Ferguson M.ED.</dc:title>
  <dc:creator>Windows User</dc:creator>
  <cp:lastModifiedBy>Windows User</cp:lastModifiedBy>
  <cp:revision>14</cp:revision>
  <dcterms:created xsi:type="dcterms:W3CDTF">2014-08-01T00:09:18Z</dcterms:created>
  <dcterms:modified xsi:type="dcterms:W3CDTF">2014-08-01T02:10:34Z</dcterms:modified>
</cp:coreProperties>
</file>